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418" r:id="rId2"/>
    <p:sldId id="499" r:id="rId3"/>
    <p:sldId id="498" r:id="rId4"/>
    <p:sldId id="497" r:id="rId5"/>
    <p:sldId id="480" r:id="rId6"/>
    <p:sldId id="509" r:id="rId7"/>
    <p:sldId id="493" r:id="rId8"/>
    <p:sldId id="371" r:id="rId9"/>
    <p:sldId id="510" r:id="rId10"/>
    <p:sldId id="479" r:id="rId11"/>
    <p:sldId id="477" r:id="rId12"/>
    <p:sldId id="486" r:id="rId13"/>
    <p:sldId id="487" r:id="rId14"/>
    <p:sldId id="488" r:id="rId15"/>
    <p:sldId id="489" r:id="rId16"/>
    <p:sldId id="491" r:id="rId17"/>
    <p:sldId id="492" r:id="rId18"/>
    <p:sldId id="500" r:id="rId19"/>
    <p:sldId id="501" r:id="rId20"/>
    <p:sldId id="502" r:id="rId21"/>
    <p:sldId id="503" r:id="rId22"/>
    <p:sldId id="504" r:id="rId23"/>
    <p:sldId id="432" r:id="rId24"/>
    <p:sldId id="433" r:id="rId25"/>
    <p:sldId id="506" r:id="rId26"/>
    <p:sldId id="507" r:id="rId27"/>
    <p:sldId id="505" r:id="rId28"/>
    <p:sldId id="472" r:id="rId29"/>
    <p:sldId id="485" r:id="rId30"/>
    <p:sldId id="508"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29" autoAdjust="0"/>
  </p:normalViewPr>
  <p:slideViewPr>
    <p:cSldViewPr>
      <p:cViewPr>
        <p:scale>
          <a:sx n="66" d="100"/>
          <a:sy n="66" d="100"/>
        </p:scale>
        <p:origin x="-3328" y="-10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30" tIns="45716" rIns="91430" bIns="45716"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30" tIns="45716" rIns="91430" bIns="45716" numCol="1" anchor="t" anchorCtr="0" compatLnSpc="1">
            <a:prstTxWarp prst="textNoShape">
              <a:avLst/>
            </a:prstTxWarp>
          </a:bodyPr>
          <a:lstStyle>
            <a:lvl1pPr algn="r">
              <a:defRPr sz="1200"/>
            </a:lvl1pPr>
          </a:lstStyle>
          <a:p>
            <a:pPr>
              <a:defRPr/>
            </a:pPr>
            <a:fld id="{1373D88D-66C9-45C9-8B6C-0D1FF667E8E8}" type="datetime1">
              <a:rPr lang="en-US"/>
              <a:pPr>
                <a:defRPr/>
              </a:pPr>
              <a:t>10/23/13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30" tIns="45716" rIns="91430" bIns="45716"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30" tIns="45716" rIns="91430" bIns="45716" numCol="1" anchor="b" anchorCtr="0" compatLnSpc="1">
            <a:prstTxWarp prst="textNoShape">
              <a:avLst/>
            </a:prstTxWarp>
          </a:bodyPr>
          <a:lstStyle>
            <a:lvl1pPr algn="r">
              <a:defRPr sz="1200"/>
            </a:lvl1pPr>
          </a:lstStyle>
          <a:p>
            <a:pPr>
              <a:defRPr/>
            </a:pPr>
            <a:fld id="{4B19FED2-3D68-4D4D-B34C-B6EB935A2BD2}" type="slidenum">
              <a:rPr lang="en-US"/>
              <a:pPr>
                <a:defRPr/>
              </a:pPr>
              <a:t>‹#›</a:t>
            </a:fld>
            <a:endParaRPr lang="en-US" dirty="0"/>
          </a:p>
        </p:txBody>
      </p:sp>
    </p:spTree>
    <p:extLst>
      <p:ext uri="{BB962C8B-B14F-4D97-AF65-F5344CB8AC3E}">
        <p14:creationId xmlns:p14="http://schemas.microsoft.com/office/powerpoint/2010/main" val="803308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68" tIns="46584" rIns="93168" bIns="46584" numCol="1" anchor="t" anchorCtr="0" compatLnSpc="1">
            <a:prstTxWarp prst="textNoShape">
              <a:avLst/>
            </a:prstTxWarp>
          </a:bodyPr>
          <a:lstStyle>
            <a:lvl1pPr>
              <a:defRPr sz="1200">
                <a:latin typeface="Calibri" pitchFamily="-111" charset="0"/>
                <a:ea typeface="ＭＳ Ｐゴシック" pitchFamily="-111" charset="-128"/>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68" tIns="46584" rIns="93168" bIns="46584" numCol="1" anchor="t" anchorCtr="0" compatLnSpc="1">
            <a:prstTxWarp prst="textNoShape">
              <a:avLst/>
            </a:prstTxWarp>
          </a:bodyPr>
          <a:lstStyle>
            <a:lvl1pPr algn="r">
              <a:defRPr sz="1200">
                <a:latin typeface="Calibri" pitchFamily="34" charset="0"/>
              </a:defRPr>
            </a:lvl1pPr>
          </a:lstStyle>
          <a:p>
            <a:pPr>
              <a:defRPr/>
            </a:pPr>
            <a:fld id="{3DC4D056-2AB6-4A55-B536-F9A1B9FE5F7E}" type="datetime1">
              <a:rPr lang="en-US"/>
              <a:pPr>
                <a:defRPr/>
              </a:pPr>
              <a:t>10/23/13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68" tIns="46584" rIns="93168" bIns="46584"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68" tIns="46584" rIns="93168" bIns="4658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68" tIns="46584" rIns="93168" bIns="46584" numCol="1" anchor="b" anchorCtr="0" compatLnSpc="1">
            <a:prstTxWarp prst="textNoShape">
              <a:avLst/>
            </a:prstTxWarp>
          </a:bodyPr>
          <a:lstStyle>
            <a:lvl1pPr>
              <a:defRPr sz="1200">
                <a:latin typeface="Calibri" pitchFamily="-111" charset="0"/>
                <a:ea typeface="ＭＳ Ｐゴシック" pitchFamily="-111" charset="-128"/>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68" tIns="46584" rIns="93168" bIns="46584" numCol="1" anchor="b" anchorCtr="0" compatLnSpc="1">
            <a:prstTxWarp prst="textNoShape">
              <a:avLst/>
            </a:prstTxWarp>
          </a:bodyPr>
          <a:lstStyle>
            <a:lvl1pPr algn="r">
              <a:defRPr sz="1200">
                <a:latin typeface="Calibri" pitchFamily="34" charset="0"/>
              </a:defRPr>
            </a:lvl1pPr>
          </a:lstStyle>
          <a:p>
            <a:pPr>
              <a:defRPr/>
            </a:pPr>
            <a:fld id="{0990A184-C976-455B-A963-0BFE1BEFD0A5}" type="slidenum">
              <a:rPr lang="en-US"/>
              <a:pPr>
                <a:defRPr/>
              </a:pPr>
              <a:t>‹#›</a:t>
            </a:fld>
            <a:endParaRPr lang="en-US" dirty="0"/>
          </a:p>
        </p:txBody>
      </p:sp>
    </p:spTree>
    <p:extLst>
      <p:ext uri="{BB962C8B-B14F-4D97-AF65-F5344CB8AC3E}">
        <p14:creationId xmlns:p14="http://schemas.microsoft.com/office/powerpoint/2010/main" val="2206407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ationalmathandscience.org/" TargetMode="External"/><Relationship Id="rId4" Type="http://schemas.openxmlformats.org/officeDocument/2006/relationships/hyperlink" Target="http://www.ltftraining.org/TrainingPrograms/TrainingforMath.aspx" TargetMode="External"/><Relationship Id="rId5" Type="http://schemas.openxmlformats.org/officeDocument/2006/relationships/hyperlink" Target="http://www.ltftraining.org/TrainingPrograms/TrainingforScience.aspx" TargetMode="External"/><Relationship Id="rId6" Type="http://schemas.openxmlformats.org/officeDocument/2006/relationships/hyperlink" Target="http://www.ltftraining.org/TrainingPrograms/TrainingforEnglish.aspx"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intern.nasa.gov/"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74AFF-6DE3-4A0E-B9E7-DB4B55A85086}" type="slidenum">
              <a:rPr lang="en-US"/>
              <a:pPr/>
              <a:t>1</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smtClean="0"/>
              <a:t>Working together</a:t>
            </a:r>
            <a:r>
              <a:rPr lang="en-US" baseline="0" dirty="0" smtClean="0"/>
              <a:t> to enhance STEM literacy</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buFontTx/>
              <a:buChar char="-"/>
              <a:defRPr/>
            </a:pPr>
            <a:r>
              <a:rPr lang="en-US" dirty="0" smtClean="0"/>
              <a:t>Federal</a:t>
            </a:r>
            <a:r>
              <a:rPr lang="en-US" baseline="0" dirty="0" smtClean="0"/>
              <a:t> STEM Education Portfolio Priorities </a:t>
            </a:r>
            <a:r>
              <a:rPr lang="en-US" dirty="0" smtClean="0"/>
              <a:t>believes in</a:t>
            </a:r>
            <a:r>
              <a:rPr lang="en-US" baseline="0" dirty="0" smtClean="0"/>
              <a:t> federal STEM collaboration; </a:t>
            </a:r>
            <a:r>
              <a:rPr lang="en-US" dirty="0" smtClean="0"/>
              <a:t>that the federal government, through coordinated and collaborative interagency efforts, can achieve significant, measurable impacts in STEM education. </a:t>
            </a:r>
            <a:endParaRPr lang="en-US" dirty="0"/>
          </a:p>
        </p:txBody>
      </p:sp>
      <p:sp>
        <p:nvSpPr>
          <p:cNvPr id="67588" name="Slide Number Placeholder 3"/>
          <p:cNvSpPr>
            <a:spLocks noGrp="1"/>
          </p:cNvSpPr>
          <p:nvPr>
            <p:ph type="sldNum" sz="quarter" idx="5"/>
          </p:nvPr>
        </p:nvSpPr>
        <p:spPr bwMode="auto">
          <a:noFill/>
          <a:ln>
            <a:miter lim="800000"/>
            <a:headEnd/>
            <a:tailEnd/>
          </a:ln>
        </p:spPr>
        <p:txBody>
          <a:bodyPr/>
          <a:lstStyle/>
          <a:p>
            <a:fld id="{DB465F5D-DA9F-43AA-A1E0-CCFA807FD527}"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a:buFontTx/>
              <a:buChar char="-"/>
            </a:pPr>
            <a:r>
              <a:rPr lang="en-US" b="1" smtClean="0"/>
              <a:t>MUREP: </a:t>
            </a:r>
            <a:r>
              <a:rPr lang="en-US" smtClean="0"/>
              <a:t>As highlighted with OSSI and with the student ambassadors, the Office of Education is strengthening involvement with higher education institutions to ensure that NASA can meet future workforce needs in STEM. Furthermore, we are working to ensure that underrepresented and underserved students participate in NASA education and research projects to assist them in their pursuit of STEM careers. The Higher Education Program will continue to focus on the Minority University Research and Education Program, or MUREP, thereby enhancing the capabilities of </a:t>
            </a:r>
            <a:r>
              <a:rPr lang="en-US" b="1" smtClean="0"/>
              <a:t>Historically Black Colleges and Universities, </a:t>
            </a:r>
            <a:r>
              <a:rPr lang="en-US" smtClean="0"/>
              <a:t>or HBCUs; </a:t>
            </a:r>
            <a:r>
              <a:rPr lang="en-US" b="1" smtClean="0"/>
              <a:t>Hispanic Serving Institutions</a:t>
            </a:r>
            <a:r>
              <a:rPr lang="en-US" smtClean="0"/>
              <a:t>, or HSIs; and </a:t>
            </a:r>
            <a:r>
              <a:rPr lang="en-US" b="1" smtClean="0"/>
              <a:t>Tribal Colleges and Universities</a:t>
            </a:r>
            <a:r>
              <a:rPr lang="en-US" smtClean="0"/>
              <a:t>, or TCUs. In addition, the Office of Education encourages these institutions to collaborate with teacher preparation programs that improve the quality and diversity of STEM teachers.</a:t>
            </a:r>
          </a:p>
          <a:p>
            <a:pPr>
              <a:buFontTx/>
              <a:buChar char="-"/>
            </a:pPr>
            <a:r>
              <a:rPr lang="en-US" smtClean="0"/>
              <a:t>AIHEC Logo: American Indian Higher Education Consortium</a:t>
            </a:r>
            <a:br>
              <a:rPr lang="en-US" smtClean="0"/>
            </a:br>
            <a:r>
              <a:rPr lang="en-US" smtClean="0"/>
              <a:t/>
            </a:r>
            <a:br>
              <a:rPr lang="en-US" smtClean="0"/>
            </a:br>
            <a:r>
              <a:rPr lang="en-US" smtClean="0"/>
              <a:t>-</a:t>
            </a:r>
            <a:r>
              <a:rPr lang="en-US" b="1" smtClean="0"/>
              <a:t>MUREP Structure</a:t>
            </a:r>
            <a:r>
              <a:rPr lang="en-US" smtClean="0"/>
              <a:t>: MUREP engages underrepresented populations through a wide variety of initiatives. Multiyear grants are awarded to assist Minority Institution faculty and students in research of pertinent missions. The program focuses on recruiting underrepresented and underserved students in STEM disciplines through completion of undergraduate or graduate degrees in support of their entry into the scientific and technical workforce. </a:t>
            </a:r>
          </a:p>
          <a:p>
            <a:pPr>
              <a:buFontTx/>
              <a:buChar char="-"/>
            </a:pPr>
            <a:r>
              <a:rPr lang="en-US" b="1" u="sng" smtClean="0"/>
              <a:t>PLEASE NOTE: </a:t>
            </a:r>
            <a:r>
              <a:rPr lang="en-US" smtClean="0"/>
              <a:t>This slide closes out NASA Education Programs. The next section focuses on engaging activities and collaborations that NASA Education has. </a:t>
            </a:r>
            <a:br>
              <a:rPr lang="en-US" smtClean="0"/>
            </a:b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F5B33DFE-80DD-414E-ACBD-2879E46A7307}"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r>
              <a:rPr lang="en-US" dirty="0" smtClean="0"/>
              <a:t>- Optional slides if we want to highlight international education with K-12 students. </a:t>
            </a:r>
          </a:p>
          <a:p>
            <a:r>
              <a:rPr lang="en-US" dirty="0" smtClean="0"/>
              <a:t>-STEM education is not just a US-based endeavor; the importance of STEM education is recognized globally and NASA is making sure it does its part internationally too. MIAC institutions</a:t>
            </a:r>
            <a:r>
              <a:rPr lang="en-US" baseline="0" dirty="0" smtClean="0"/>
              <a:t> provide global diversity in research and education</a:t>
            </a:r>
            <a:endParaRPr lang="en-US" dirty="0" smtClean="0"/>
          </a:p>
          <a:p>
            <a:r>
              <a:rPr lang="en-US" dirty="0" smtClean="0"/>
              <a:t>-NASA Education hosted the 62</a:t>
            </a:r>
            <a:r>
              <a:rPr lang="en-US" baseline="30000" dirty="0" smtClean="0"/>
              <a:t>nd</a:t>
            </a:r>
            <a:r>
              <a:rPr lang="en-US" dirty="0" smtClean="0"/>
              <a:t> IAC, granting heads of agencies an opportunity to discuss the ISS as a unique tool for STEM education. --- NASA also visited local S. African schools to engage learners with STEM concepts.</a:t>
            </a:r>
          </a:p>
          <a:p>
            <a:endParaRPr lang="en-US" dirty="0" smtClean="0"/>
          </a:p>
          <a:p>
            <a:endParaRPr lang="en-US" dirty="0" smtClean="0"/>
          </a:p>
        </p:txBody>
      </p:sp>
      <p:sp>
        <p:nvSpPr>
          <p:cNvPr id="74756" name="Slide Number Placeholder 3"/>
          <p:cNvSpPr>
            <a:spLocks noGrp="1"/>
          </p:cNvSpPr>
          <p:nvPr>
            <p:ph type="sldNum" sz="quarter" idx="5"/>
          </p:nvPr>
        </p:nvSpPr>
        <p:spPr bwMode="auto">
          <a:noFill/>
          <a:ln>
            <a:miter lim="800000"/>
            <a:headEnd/>
            <a:tailEnd/>
          </a:ln>
        </p:spPr>
        <p:txBody>
          <a:bodyPr/>
          <a:lstStyle/>
          <a:p>
            <a:fld id="{1935140C-E80C-4215-B42F-20438BEA22D9}"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r>
              <a:rPr lang="en-US" dirty="0" smtClean="0"/>
              <a:t>-The next set of slides will focus on our partnerships and the relevance they have to learners educators and institutions. </a:t>
            </a:r>
          </a:p>
          <a:p>
            <a:r>
              <a:rPr lang="en-US" dirty="0" smtClean="0"/>
              <a:t>-NASA is seeking collaborations with organizations in order to reach new or broader audiences across a national scale. Our collaboration announcement was released last year and will be open through June 30.</a:t>
            </a:r>
            <a:br>
              <a:rPr lang="en-US" dirty="0" smtClean="0"/>
            </a:br>
            <a:endParaRPr lang="en-US" dirty="0" smtClean="0"/>
          </a:p>
          <a:p>
            <a:pPr>
              <a:buFontTx/>
              <a:buChar char="-"/>
            </a:pPr>
            <a:r>
              <a:rPr lang="en-US" dirty="0" smtClean="0"/>
              <a:t> As mentioned earlier, the collaboration you are forming part of a larger national and even global effort to motivate and inspire students in STEM fields. </a:t>
            </a:r>
          </a:p>
          <a:p>
            <a:pPr>
              <a:buFontTx/>
              <a:buChar char="-"/>
            </a:pPr>
            <a:r>
              <a:rPr lang="en-US" b="1" dirty="0" smtClean="0"/>
              <a:t>100K in 10: </a:t>
            </a:r>
            <a:r>
              <a:rPr lang="en-US" dirty="0" smtClean="0"/>
              <a:t>The focus of this program is to recruit, prepare, retain, and support 100,000 excellent STEM teachers over the coming 10 years in order to prepare all students with the high-quality STEM knowledge and skills needed to address the most pressing national and global challenges of tomorrow.</a:t>
            </a:r>
          </a:p>
          <a:p>
            <a:pPr>
              <a:buFontTx/>
              <a:buChar char="-"/>
            </a:pPr>
            <a:r>
              <a:rPr lang="en-US" b="1" dirty="0" smtClean="0"/>
              <a:t>All Children Reading Challenge: </a:t>
            </a:r>
            <a:r>
              <a:rPr lang="en-US" dirty="0" smtClean="0"/>
              <a:t>Is a multi-year initiative. Its mission calls for ground-breaking solutions that offer scalable, cost-effective innovations. NASA is taking part in addressing this global problem.</a:t>
            </a:r>
            <a:endParaRPr lang="en-US" b="1" dirty="0" smtClean="0"/>
          </a:p>
          <a:p>
            <a:endParaRPr lang="en-US" dirty="0" smtClean="0"/>
          </a:p>
          <a:p>
            <a:r>
              <a:rPr lang="en-US" b="1" dirty="0" smtClean="0"/>
              <a:t>Other Partnerships NOT YET Solidified: </a:t>
            </a:r>
            <a:r>
              <a:rPr lang="en-US" dirty="0" smtClean="0"/>
              <a:t>(These are items mentioned by Diane Clayton)</a:t>
            </a:r>
          </a:p>
          <a:p>
            <a:pPr>
              <a:buFontTx/>
              <a:buChar char="-"/>
            </a:pPr>
            <a:r>
              <a:rPr lang="en-US" dirty="0" smtClean="0"/>
              <a:t>Laying the Foundation sent their information and this collaboration is in the first steps of review. Laying the Foundation, a division of the </a:t>
            </a:r>
            <a:r>
              <a:rPr lang="en-US" dirty="0" smtClean="0">
                <a:hlinkClick r:id="rId3"/>
              </a:rPr>
              <a:t>National Math and Science Initiative</a:t>
            </a:r>
            <a:r>
              <a:rPr lang="en-US" dirty="0" smtClean="0"/>
              <a:t>, is a program dedicated to improving the teacher corps in the U.S. They provide effective teacher training and mentoring, rigorous classroom-ready materials, and web-based resources to improve the quality of </a:t>
            </a:r>
            <a:r>
              <a:rPr lang="en-US" dirty="0" smtClean="0">
                <a:hlinkClick r:id="rId4"/>
              </a:rPr>
              <a:t>math</a:t>
            </a:r>
            <a:r>
              <a:rPr lang="en-US" dirty="0" smtClean="0"/>
              <a:t>, </a:t>
            </a:r>
            <a:r>
              <a:rPr lang="en-US" dirty="0" smtClean="0">
                <a:hlinkClick r:id="rId5"/>
              </a:rPr>
              <a:t>science</a:t>
            </a:r>
            <a:r>
              <a:rPr lang="en-US" dirty="0" smtClean="0"/>
              <a:t>, and </a:t>
            </a:r>
            <a:r>
              <a:rPr lang="en-US" dirty="0" smtClean="0">
                <a:hlinkClick r:id="rId6"/>
              </a:rPr>
              <a:t>English</a:t>
            </a:r>
            <a:r>
              <a:rPr lang="en-US" dirty="0" smtClean="0"/>
              <a:t> instruction in middle school and high school classrooms. This organization would contribute to the Math and Science @ Work Program and the Exploring Math at Work program in JSC.</a:t>
            </a:r>
          </a:p>
          <a:p>
            <a:pPr>
              <a:buFontTx/>
              <a:buChar char="-"/>
            </a:pPr>
            <a:r>
              <a:rPr lang="en-US" dirty="0" smtClean="0"/>
              <a:t>Other collaborations being reviewed are with National Institute of Business Sciences and Skype. </a:t>
            </a:r>
            <a:br>
              <a:rPr lang="en-US" dirty="0" smtClean="0"/>
            </a:br>
            <a:r>
              <a:rPr lang="en-US" dirty="0" smtClean="0"/>
              <a:t/>
            </a:r>
            <a:br>
              <a:rPr lang="en-US" dirty="0" smtClean="0"/>
            </a:br>
            <a:endParaRPr lang="en-US" dirty="0" smtClean="0"/>
          </a:p>
          <a:p>
            <a:pPr>
              <a:lnSpc>
                <a:spcPct val="90000"/>
              </a:lnSpc>
            </a:pPr>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9D7B1849-7FA4-4D34-83FD-096904EF1BEC}"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a:lnSpc>
                <a:spcPct val="90000"/>
              </a:lnSpc>
              <a:buFontTx/>
              <a:buChar char="-"/>
            </a:pPr>
            <a:r>
              <a:rPr lang="en-US" b="1" dirty="0" smtClean="0"/>
              <a:t>Pop culture personalities: </a:t>
            </a:r>
            <a:r>
              <a:rPr lang="en-US" dirty="0" smtClean="0"/>
              <a:t>Will I Am of the Black Eyed Peas and </a:t>
            </a:r>
            <a:r>
              <a:rPr lang="en-US" b="1" dirty="0" smtClean="0"/>
              <a:t>Mary J. </a:t>
            </a:r>
            <a:r>
              <a:rPr lang="en-US" b="1" dirty="0" err="1" smtClean="0"/>
              <a:t>Blige</a:t>
            </a:r>
            <a:r>
              <a:rPr lang="en-US" b="1" dirty="0" smtClean="0"/>
              <a:t> </a:t>
            </a:r>
            <a:r>
              <a:rPr lang="en-US" dirty="0" smtClean="0"/>
              <a:t>are encouraging their fans to pursue STEM. In some cases, students might not listen to their teachers or parents, but sometimes a positive culture role model can make a difference. </a:t>
            </a:r>
            <a:r>
              <a:rPr lang="en-US" b="1" dirty="0" smtClean="0"/>
              <a:t>Will I AM</a:t>
            </a:r>
            <a:r>
              <a:rPr lang="ja-JP" altLang="en-US" b="1" smtClean="0"/>
              <a:t>’</a:t>
            </a:r>
            <a:r>
              <a:rPr lang="en-US" altLang="ja-JP" b="1" dirty="0" smtClean="0"/>
              <a:t>s </a:t>
            </a:r>
            <a:r>
              <a:rPr lang="en-US" altLang="ja-JP" dirty="0" smtClean="0"/>
              <a:t>involvement with FIRST Robotics has been amazing and NASA has reached out to other entertainers too. Last year, music producer </a:t>
            </a:r>
            <a:r>
              <a:rPr lang="en-US" altLang="ja-JP" b="1" dirty="0" err="1" smtClean="0"/>
              <a:t>Pharrell</a:t>
            </a:r>
            <a:r>
              <a:rPr lang="en-US" altLang="ja-JP" b="1" dirty="0" smtClean="0"/>
              <a:t> Williams </a:t>
            </a:r>
            <a:r>
              <a:rPr lang="en-US" altLang="ja-JP" dirty="0" smtClean="0"/>
              <a:t>and NASA hosted an education event in Virginia for more than 500 students. The </a:t>
            </a:r>
            <a:r>
              <a:rPr lang="en-US" altLang="ja-JP" b="1" dirty="0" err="1" smtClean="0"/>
              <a:t>Pharrell</a:t>
            </a:r>
            <a:r>
              <a:rPr lang="en-US" altLang="ja-JP" b="1" dirty="0" smtClean="0"/>
              <a:t> Williams Resource Center </a:t>
            </a:r>
            <a:r>
              <a:rPr lang="en-US" altLang="ja-JP" dirty="0" smtClean="0"/>
              <a:t>will open in 2013 to run academic enrichment programs in STEM.</a:t>
            </a:r>
          </a:p>
          <a:p>
            <a:pPr>
              <a:lnSpc>
                <a:spcPct val="90000"/>
              </a:lnSpc>
              <a:buFontTx/>
              <a:buChar char="-"/>
            </a:pPr>
            <a:r>
              <a:rPr lang="en-US" b="1" dirty="0" smtClean="0"/>
              <a:t>The LEGO Company: </a:t>
            </a:r>
            <a:r>
              <a:rPr lang="en-US" dirty="0" smtClean="0"/>
              <a:t>NASA signed a new Space Act Agreement with LEGO to spur children</a:t>
            </a:r>
            <a:r>
              <a:rPr lang="ja-JP" altLang="en-US" smtClean="0"/>
              <a:t>’</a:t>
            </a:r>
            <a:r>
              <a:rPr lang="en-US" altLang="ja-JP" dirty="0" smtClean="0"/>
              <a:t>s interest in STEM. Among the many fun projects this partnership will implement is a challenge to students to solve problems found in microgravity and present solutions to the ISS crew and other students across the nation. Additionally, they have designed a highly interactive Web site featuring astronauts in the ISS.</a:t>
            </a:r>
          </a:p>
          <a:p>
            <a:pPr>
              <a:lnSpc>
                <a:spcPct val="90000"/>
              </a:lnSpc>
            </a:pPr>
            <a:r>
              <a:rPr lang="en-US" b="1" dirty="0" smtClean="0"/>
              <a:t>-Univision: </a:t>
            </a:r>
            <a:r>
              <a:rPr lang="en-US" dirty="0" smtClean="0"/>
              <a:t>New partnership was recently announced in support of Univision</a:t>
            </a:r>
            <a:r>
              <a:rPr lang="ja-JP" altLang="en-US" smtClean="0"/>
              <a:t>’</a:t>
            </a:r>
            <a:r>
              <a:rPr lang="en-US" altLang="ja-JP" dirty="0" smtClean="0"/>
              <a:t>s educational campaign geared towards Hispanic youth. NASA is making sure all youth demographics are reached through its efforts. </a:t>
            </a:r>
            <a:endParaRPr lang="en-US" altLang="ja-JP" b="1" dirty="0" smtClean="0"/>
          </a:p>
          <a:p>
            <a:pPr>
              <a:lnSpc>
                <a:spcPct val="90000"/>
              </a:lnSpc>
            </a:pPr>
            <a:endParaRPr lang="en-US" dirty="0" smtClean="0"/>
          </a:p>
          <a:p>
            <a:pPr>
              <a:lnSpc>
                <a:spcPct val="90000"/>
              </a:lnSpc>
            </a:pPr>
            <a:endParaRPr lang="en-US" dirty="0" smtClean="0"/>
          </a:p>
          <a:p>
            <a:endParaRPr lang="en-US" dirty="0" smtClean="0"/>
          </a:p>
        </p:txBody>
      </p:sp>
      <p:sp>
        <p:nvSpPr>
          <p:cNvPr id="70660" name="Slide Number Placeholder 3"/>
          <p:cNvSpPr>
            <a:spLocks noGrp="1"/>
          </p:cNvSpPr>
          <p:nvPr>
            <p:ph type="sldNum" sz="quarter" idx="5"/>
          </p:nvPr>
        </p:nvSpPr>
        <p:spPr bwMode="auto">
          <a:noFill/>
          <a:ln>
            <a:miter lim="800000"/>
            <a:headEnd/>
            <a:tailEnd/>
          </a:ln>
        </p:spPr>
        <p:txBody>
          <a:bodyPr/>
          <a:lstStyle/>
          <a:p>
            <a:fld id="{E98A17CD-DEE0-4EE7-9435-B3A336DFC58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a:lnSpc>
                <a:spcPct val="80000"/>
              </a:lnSpc>
              <a:buFontTx/>
              <a:buChar char="-"/>
            </a:pPr>
            <a:r>
              <a:rPr lang="en-US" sz="800" b="1" u="sng" dirty="0" smtClean="0"/>
              <a:t>-PLEASE NOTE: </a:t>
            </a:r>
            <a:r>
              <a:rPr lang="en-US" sz="800" dirty="0" smtClean="0"/>
              <a:t>The FIRST Robotics image will take you to a promo video when clicked. The </a:t>
            </a:r>
            <a:r>
              <a:rPr lang="en-US" sz="800" dirty="0" err="1" smtClean="0"/>
              <a:t>Moonbuggy</a:t>
            </a:r>
            <a:r>
              <a:rPr lang="en-US" sz="800" dirty="0" smtClean="0"/>
              <a:t> image will take you to a </a:t>
            </a:r>
            <a:r>
              <a:rPr lang="en-US" sz="800" dirty="0" err="1" smtClean="0"/>
              <a:t>Moonbuggy</a:t>
            </a:r>
            <a:r>
              <a:rPr lang="en-US" sz="800" dirty="0" smtClean="0"/>
              <a:t> video. </a:t>
            </a:r>
          </a:p>
          <a:p>
            <a:pPr>
              <a:lnSpc>
                <a:spcPct val="80000"/>
              </a:lnSpc>
              <a:buFontTx/>
              <a:buChar char="-"/>
            </a:pPr>
            <a:r>
              <a:rPr lang="en-US" sz="800" dirty="0" smtClean="0"/>
              <a:t>NASA has a multitude of exciting education programs which involve direct STEM learning and hands-on activities. These programs are designed not only to educate but to also drive students into STEM careers. Make sure to inform your students about these activities and how they can sign up online.</a:t>
            </a:r>
          </a:p>
          <a:p>
            <a:pPr>
              <a:lnSpc>
                <a:spcPct val="80000"/>
              </a:lnSpc>
              <a:buFontTx/>
              <a:buChar char="-"/>
            </a:pPr>
            <a:endParaRPr lang="en-US" sz="800" dirty="0" smtClean="0"/>
          </a:p>
          <a:p>
            <a:pPr>
              <a:lnSpc>
                <a:spcPct val="80000"/>
              </a:lnSpc>
              <a:buFontTx/>
              <a:buChar char="-"/>
            </a:pPr>
            <a:r>
              <a:rPr lang="en-US" sz="800" b="1" dirty="0" smtClean="0"/>
              <a:t>FIRST Robotics Competition: </a:t>
            </a:r>
            <a:r>
              <a:rPr lang="en-US" sz="800" dirty="0" smtClean="0"/>
              <a:t>We’ve taken a big role in the national FIRST Robotics Competition. Approximately 40 house teams work directly with NASA field centers. And, actually our newest project will overlap directly with robotics. It’s called NASA Robotics </a:t>
            </a:r>
            <a:r>
              <a:rPr lang="en-US" sz="800" dirty="0" err="1" smtClean="0"/>
              <a:t>Badging</a:t>
            </a:r>
            <a:r>
              <a:rPr lang="en-US" sz="800" dirty="0" smtClean="0"/>
              <a:t> </a:t>
            </a:r>
          </a:p>
          <a:p>
            <a:pPr>
              <a:lnSpc>
                <a:spcPct val="80000"/>
              </a:lnSpc>
              <a:buFontTx/>
              <a:buChar char="-"/>
            </a:pPr>
            <a:r>
              <a:rPr lang="en-US" sz="800" b="1" dirty="0" smtClean="0"/>
              <a:t>NASA Robotics </a:t>
            </a:r>
            <a:r>
              <a:rPr lang="en-US" sz="800" b="1" dirty="0" err="1" smtClean="0"/>
              <a:t>Badging</a:t>
            </a:r>
            <a:r>
              <a:rPr lang="en-US" sz="800" b="1" dirty="0" smtClean="0"/>
              <a:t>: </a:t>
            </a:r>
            <a:r>
              <a:rPr lang="en-US" sz="800" dirty="0" smtClean="0"/>
              <a:t>Will be implemented through our collaboration with the Badges for Lifelong Learning initiative. To those of you who are not familiar with the concept of </a:t>
            </a:r>
            <a:r>
              <a:rPr lang="en-US" sz="800" dirty="0" err="1" smtClean="0"/>
              <a:t>badging</a:t>
            </a:r>
            <a:r>
              <a:rPr lang="en-US" sz="800" dirty="0" smtClean="0"/>
              <a:t>, it’s an innovative way of indicating one’s level of skill or interest about a variety of topics in the social networking world. In 2012, our goal is to construct NASA’s digital badge set for online learners to continue engaging learners where they are and to continue being on the forefront of STEM education.</a:t>
            </a:r>
          </a:p>
          <a:p>
            <a:pPr>
              <a:lnSpc>
                <a:spcPct val="80000"/>
              </a:lnSpc>
            </a:pPr>
            <a:r>
              <a:rPr lang="en-US" sz="800" b="1" dirty="0" smtClean="0"/>
              <a:t>-Great </a:t>
            </a:r>
            <a:r>
              <a:rPr lang="en-US" sz="800" b="1" dirty="0" err="1" smtClean="0"/>
              <a:t>Moonbuggy</a:t>
            </a:r>
            <a:r>
              <a:rPr lang="en-US" sz="800" b="1" dirty="0" smtClean="0"/>
              <a:t> Race: </a:t>
            </a:r>
            <a:r>
              <a:rPr lang="en-US" sz="800" dirty="0" smtClean="0"/>
              <a:t>Held every April gives undergraduate and high school students an opportunity to assemble collapsible vehicles, recreating the experience of the Apollo astronauts. </a:t>
            </a:r>
          </a:p>
          <a:p>
            <a:pPr>
              <a:lnSpc>
                <a:spcPct val="80000"/>
              </a:lnSpc>
            </a:pPr>
            <a:endParaRPr lang="en-US" sz="800" dirty="0" smtClean="0"/>
          </a:p>
          <a:p>
            <a:pPr>
              <a:lnSpc>
                <a:spcPct val="80000"/>
              </a:lnSpc>
            </a:pPr>
            <a:endParaRPr lang="en-US" sz="800" dirty="0" smtClean="0"/>
          </a:p>
          <a:p>
            <a:pPr>
              <a:lnSpc>
                <a:spcPct val="80000"/>
              </a:lnSpc>
            </a:pPr>
            <a:r>
              <a:rPr lang="en-US" sz="800" dirty="0" smtClean="0"/>
              <a:t>EXTRAS:</a:t>
            </a:r>
          </a:p>
          <a:p>
            <a:pPr>
              <a:lnSpc>
                <a:spcPct val="80000"/>
              </a:lnSpc>
              <a:buFontTx/>
              <a:buChar char="-"/>
            </a:pPr>
            <a:r>
              <a:rPr lang="en-US" sz="800" b="1" dirty="0" err="1" smtClean="0"/>
              <a:t>EarthKAM</a:t>
            </a:r>
            <a:r>
              <a:rPr lang="en-US" sz="800" dirty="0" smtClean="0"/>
              <a:t>: Allows middle school students to program a digital camera on board the space station to photograph geographical targets for study in the classroom.</a:t>
            </a:r>
          </a:p>
          <a:p>
            <a:pPr>
              <a:lnSpc>
                <a:spcPct val="80000"/>
              </a:lnSpc>
            </a:pPr>
            <a:endParaRPr lang="en-US" sz="800" dirty="0" smtClean="0"/>
          </a:p>
          <a:p>
            <a:pPr>
              <a:lnSpc>
                <a:spcPct val="80000"/>
              </a:lnSpc>
              <a:buFontTx/>
              <a:buChar char="-"/>
            </a:pPr>
            <a:r>
              <a:rPr lang="en-US" sz="800" b="1" dirty="0" smtClean="0"/>
              <a:t>SPHERES</a:t>
            </a:r>
            <a:r>
              <a:rPr lang="en-US" sz="800" dirty="0" smtClean="0"/>
              <a:t>: Gives students a chance to design research for the space station. Part of the competition involves students writing algorithms for the SPHERES satellites to accomplish tasks relevant to future space missions.</a:t>
            </a:r>
          </a:p>
          <a:p>
            <a:pPr>
              <a:lnSpc>
                <a:spcPct val="80000"/>
              </a:lnSpc>
              <a:buFontTx/>
              <a:buChar char="-"/>
            </a:pPr>
            <a:endParaRPr lang="en-US" sz="800" b="1" dirty="0" smtClean="0"/>
          </a:p>
          <a:p>
            <a:pPr>
              <a:lnSpc>
                <a:spcPct val="80000"/>
              </a:lnSpc>
              <a:buFontTx/>
              <a:buChar char="-"/>
            </a:pPr>
            <a:r>
              <a:rPr lang="en-US" sz="800" b="1" dirty="0" smtClean="0"/>
              <a:t>HUNCH: </a:t>
            </a:r>
            <a:r>
              <a:rPr lang="en-US" sz="800" dirty="0" smtClean="0"/>
              <a:t>Gives students “work-world” experiences by engaging them in design, fabrication and rapid prototyping of products for use in the ARES I mock-up. </a:t>
            </a:r>
          </a:p>
          <a:p>
            <a:pPr>
              <a:lnSpc>
                <a:spcPct val="80000"/>
              </a:lnSpc>
              <a:buFontTx/>
              <a:buChar char="-"/>
            </a:pPr>
            <a:endParaRPr lang="en-US" sz="800" dirty="0" smtClean="0"/>
          </a:p>
          <a:p>
            <a:pPr>
              <a:lnSpc>
                <a:spcPct val="80000"/>
              </a:lnSpc>
              <a:buFontTx/>
              <a:buChar char="-"/>
            </a:pPr>
            <a:endParaRPr lang="en-US" sz="800" dirty="0" smtClean="0"/>
          </a:p>
          <a:p>
            <a:pPr>
              <a:lnSpc>
                <a:spcPct val="80000"/>
              </a:lnSpc>
              <a:buFontTx/>
              <a:buChar char="-"/>
            </a:pPr>
            <a:endParaRPr lang="en-US" sz="800" dirty="0" smtClean="0"/>
          </a:p>
          <a:p>
            <a:pPr>
              <a:lnSpc>
                <a:spcPct val="80000"/>
              </a:lnSpc>
              <a:buFontTx/>
              <a:buChar char="-"/>
            </a:pPr>
            <a:endParaRPr lang="en-US" sz="800" dirty="0" smtClean="0"/>
          </a:p>
          <a:p>
            <a:pPr>
              <a:lnSpc>
                <a:spcPct val="80000"/>
              </a:lnSpc>
              <a:buFontTx/>
              <a:buChar char="-"/>
            </a:pPr>
            <a:endParaRPr lang="en-US" sz="800" dirty="0" smtClean="0"/>
          </a:p>
          <a:p>
            <a:pPr>
              <a:lnSpc>
                <a:spcPct val="80000"/>
              </a:lnSpc>
            </a:pPr>
            <a:endParaRPr lang="en-US" sz="800" dirty="0" smtClean="0"/>
          </a:p>
          <a:p>
            <a:pPr>
              <a:lnSpc>
                <a:spcPct val="80000"/>
              </a:lnSpc>
            </a:pPr>
            <a:endParaRPr lang="en-US" sz="800"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3F1E6858-6036-47EA-8021-086F8A975581}"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pPr>
              <a:buFontTx/>
              <a:buChar char="-"/>
            </a:pPr>
            <a:r>
              <a:rPr lang="en-US" dirty="0" smtClean="0"/>
              <a:t> THE ISS continues to offer a number of STEM learning experiences from downlinks to competitions and just recently to smart phone Apps—Angry Birds. </a:t>
            </a:r>
          </a:p>
          <a:p>
            <a:pPr>
              <a:buFontTx/>
              <a:buChar char="-"/>
            </a:pPr>
            <a:r>
              <a:rPr lang="en-US" b="1" dirty="0" smtClean="0"/>
              <a:t>SPHERES</a:t>
            </a:r>
            <a:r>
              <a:rPr lang="en-US" dirty="0" smtClean="0"/>
              <a:t>: Gives students a chance to design research for the space station. Part of the competition involves students writing algorithms for the SPHERES satellites to accomplish tasks relevant to future space missions.</a:t>
            </a:r>
          </a:p>
          <a:p>
            <a:pPr>
              <a:buFontTx/>
              <a:buChar char="-"/>
            </a:pPr>
            <a:r>
              <a:rPr lang="en-US" dirty="0" smtClean="0"/>
              <a:t>Activities like this really put into context what students learn in the classroom. </a:t>
            </a:r>
          </a:p>
          <a:p>
            <a:endParaRPr lang="en-US" dirty="0" smtClean="0"/>
          </a:p>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03BB8C52-ED2D-4784-AE24-504DE48F30B6}"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a:lstStyle/>
          <a:p>
            <a:r>
              <a:rPr lang="en-US" dirty="0" smtClean="0"/>
              <a:t>-As NASA looks toward the future of STEM education there are several exciting missions and projects that will continue to set the stage to inspire the next generation of STEM leaders. </a:t>
            </a:r>
          </a:p>
          <a:p>
            <a:pPr>
              <a:buFontTx/>
              <a:buChar char="-"/>
            </a:pPr>
            <a:r>
              <a:rPr lang="en-US" dirty="0" smtClean="0"/>
              <a:t> The possibilities for a child with a STEM education are boundless and this is why we at NASA and educators like you are key players in getting that message out there. </a:t>
            </a:r>
          </a:p>
          <a:p>
            <a:pPr>
              <a:buFontTx/>
              <a:buChar char="-"/>
            </a:pPr>
            <a:r>
              <a:rPr lang="en-US" dirty="0" smtClean="0"/>
              <a:t>Think about it, the students you work with day-to-day could be the next to walk on Mars!</a:t>
            </a:r>
          </a:p>
          <a:p>
            <a:endParaRPr lang="en-US" dirty="0" smtClean="0"/>
          </a:p>
          <a:p>
            <a:pPr>
              <a:buFontTx/>
              <a:buChar char="-"/>
            </a:pPr>
            <a:r>
              <a:rPr lang="en-US" b="1" dirty="0" smtClean="0"/>
              <a:t>Mars Science Laboratory: </a:t>
            </a:r>
            <a:r>
              <a:rPr lang="en-US" altLang="ja-JP" dirty="0" smtClean="0"/>
              <a:t>Curiosity will land in the Gale Crater in August 2012 and it will tell us if Mars has ever been hospitable to life. </a:t>
            </a:r>
          </a:p>
          <a:p>
            <a:pPr>
              <a:buFontTx/>
              <a:buChar char="-"/>
            </a:pPr>
            <a:r>
              <a:rPr lang="en-US" b="1" dirty="0" smtClean="0"/>
              <a:t>International space station: </a:t>
            </a:r>
            <a:r>
              <a:rPr lang="en-US" dirty="0" smtClean="0"/>
              <a:t>ISS will continue to be the center our human spaceflight activities until 2020 and is complete now thanks to the space shuttle. </a:t>
            </a:r>
          </a:p>
          <a:p>
            <a:pPr>
              <a:buFontTx/>
              <a:buChar char="-"/>
            </a:pPr>
            <a:r>
              <a:rPr lang="en-US" b="1" dirty="0" smtClean="0"/>
              <a:t>NASA Space Launch System: </a:t>
            </a:r>
            <a:r>
              <a:rPr lang="en-US" dirty="0" smtClean="0"/>
              <a:t>Plans to develop the new NASA Space Launch System also made big news. This new system will have an advanced heavy-lift launch vehicle that will provide an entirely new capability for human exploration beyond Earth's orbit. It will expand our reach in the solar system and allow us to explore </a:t>
            </a:r>
            <a:r>
              <a:rPr lang="en-US" dirty="0" err="1" smtClean="0"/>
              <a:t>cis</a:t>
            </a:r>
            <a:r>
              <a:rPr lang="en-US" dirty="0" smtClean="0"/>
              <a:t>-lunar space, near-Earth asteroids, Mars and its moons and beyond. </a:t>
            </a:r>
          </a:p>
          <a:p>
            <a:pPr>
              <a:buFontTx/>
              <a:buChar char="-"/>
            </a:pPr>
            <a:r>
              <a:rPr lang="en-US" b="1" dirty="0" smtClean="0"/>
              <a:t>NASA’s ORION: </a:t>
            </a:r>
            <a:r>
              <a:rPr lang="en-US" dirty="0" smtClean="0"/>
              <a:t>In two years, human space exploration will make its biggest leap in more than four decades. Lockheed Martin will conduct the Orion Exploration Flight Test-1, or EFT-1, in 2014 under contract to NASA. NASA is acquiring the EFT-1 test data for Orion design and development. Lockheed Martin is responsible for performing the flight test and supplying the test data to NASA. The test will launch NASA's Orion spacecraft, without a crew, to an altitude that has not been achieved by a craft intended for human flight since the Apollo lunar landing missions. </a:t>
            </a:r>
          </a:p>
          <a:p>
            <a:endParaRPr lang="en-US" dirty="0" smtClean="0"/>
          </a:p>
          <a:p>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a:lstStyle/>
          <a:p>
            <a:fld id="{6D49BFC8-F8F6-4446-AA30-3F782174D7F8}"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521BD8-A52F-4DA7-91BA-26DD303D5610}" type="slidenum">
              <a:rPr lang="en-US"/>
              <a:pPr/>
              <a:t>18</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18412-0D61-4A5B-87D1-7691CC718BA1}" type="slidenum">
              <a:rPr lang="en-US"/>
              <a:pPr/>
              <a:t>19</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990A184-C976-455B-A963-0BFE1BEFD0A5}"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D73BB3-BA3F-47F4-A8FA-4E7DEC8F4DA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a:buFontTx/>
              <a:buChar char="-"/>
            </a:pPr>
            <a:r>
              <a:rPr lang="en-US" b="1" dirty="0" smtClean="0"/>
              <a:t>OSSI,</a:t>
            </a:r>
            <a:r>
              <a:rPr lang="en-US" b="1" baseline="0" dirty="0" smtClean="0"/>
              <a:t> www. Intern.nasa.gov</a:t>
            </a:r>
            <a:r>
              <a:rPr lang="en-US" b="1" dirty="0" smtClean="0"/>
              <a:t>: </a:t>
            </a:r>
            <a:r>
              <a:rPr lang="en-US" dirty="0" smtClean="0"/>
              <a:t>Provides internships, fellowships and scholarships. NASA has recently selected 100 of their “high-performing </a:t>
            </a:r>
            <a:r>
              <a:rPr lang="en-US" dirty="0" smtClean="0">
                <a:hlinkClick r:id="rId3"/>
              </a:rPr>
              <a:t>interns</a:t>
            </a:r>
            <a:r>
              <a:rPr lang="en-US" dirty="0" smtClean="0"/>
              <a:t>” to be inducted into the 2012 NASA Student Ambassadors Virtual Community. The Student Ambassadors program is part of NASA’s effort to encourage learning and education in their related fields. </a:t>
            </a:r>
          </a:p>
          <a:p>
            <a:pPr>
              <a:buFontTx/>
              <a:buChar char="-"/>
            </a:pPr>
            <a:r>
              <a:rPr lang="en-US" b="1" u="sng" dirty="0" smtClean="0"/>
              <a:t>PLEASE NOTE: </a:t>
            </a:r>
            <a:r>
              <a:rPr lang="en-US" dirty="0" smtClean="0"/>
              <a:t>The pink text will take you to the </a:t>
            </a:r>
            <a:r>
              <a:rPr lang="en-US" dirty="0" err="1" smtClean="0"/>
              <a:t>youtube</a:t>
            </a:r>
            <a:r>
              <a:rPr lang="en-US" dirty="0" smtClean="0"/>
              <a:t> clip featuring student ambassadors at the Stakeholders’ Summit. This is a long clip--you can close it at 1:50 or earlier based on your preference/remaining presentation time.  </a:t>
            </a:r>
          </a:p>
          <a:p>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a:lstStyle/>
          <a:p>
            <a:fld id="{E10C8342-F2D1-49DA-B9A9-DB908A212F4C}"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have the opportunity</a:t>
            </a:r>
            <a:r>
              <a:rPr lang="en-US" baseline="0" dirty="0" smtClean="0"/>
              <a:t> to search for internships that match their disciplines on the SOLAR Web site</a:t>
            </a:r>
            <a:endParaRPr lang="en-US" dirty="0"/>
          </a:p>
        </p:txBody>
      </p:sp>
      <p:sp>
        <p:nvSpPr>
          <p:cNvPr id="4" name="Slide Number Placeholder 3"/>
          <p:cNvSpPr>
            <a:spLocks noGrp="1"/>
          </p:cNvSpPr>
          <p:nvPr>
            <p:ph type="sldNum" sz="quarter" idx="10"/>
          </p:nvPr>
        </p:nvSpPr>
        <p:spPr/>
        <p:txBody>
          <a:bodyPr/>
          <a:lstStyle/>
          <a:p>
            <a:pPr>
              <a:defRPr/>
            </a:pPr>
            <a:fld id="{0990A184-C976-455B-A963-0BFE1BEFD0A5}"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990A184-C976-455B-A963-0BFE1BEFD0A5}" type="slidenum">
              <a:rPr lang="en-US" smtClean="0"/>
              <a:pPr>
                <a:defRPr/>
              </a:pPr>
              <a:t>23</a:t>
            </a:fld>
            <a:endParaRPr lang="en-US" dirty="0"/>
          </a:p>
        </p:txBody>
      </p:sp>
    </p:spTree>
    <p:extLst>
      <p:ext uri="{BB962C8B-B14F-4D97-AF65-F5344CB8AC3E}">
        <p14:creationId xmlns:p14="http://schemas.microsoft.com/office/powerpoint/2010/main" val="1049867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a:lnSpc>
                <a:spcPct val="80000"/>
              </a:lnSpc>
            </a:pPr>
            <a:r>
              <a:rPr lang="en-US" sz="1000" b="1" smtClean="0"/>
              <a:t>Space Grant:</a:t>
            </a:r>
          </a:p>
          <a:p>
            <a:pPr>
              <a:lnSpc>
                <a:spcPct val="80000"/>
              </a:lnSpc>
              <a:buFontTx/>
              <a:buChar char="•"/>
            </a:pPr>
            <a:r>
              <a:rPr lang="en-US" sz="1000" smtClean="0"/>
              <a:t>Maintains a national network of universities in every state, the District of Columbia and Puerto Rico</a:t>
            </a:r>
          </a:p>
          <a:p>
            <a:pPr>
              <a:lnSpc>
                <a:spcPct val="80000"/>
              </a:lnSpc>
              <a:buFontTx/>
              <a:buChar char="•"/>
            </a:pPr>
            <a:r>
              <a:rPr lang="en-US" sz="1000" smtClean="0"/>
              <a:t>Encourages cooperative programs among universities, aerospace industry, and Federal, state, and local governments. </a:t>
            </a:r>
          </a:p>
          <a:p>
            <a:pPr>
              <a:lnSpc>
                <a:spcPct val="80000"/>
              </a:lnSpc>
              <a:buFontTx/>
              <a:buChar char="•"/>
            </a:pPr>
            <a:r>
              <a:rPr lang="en-US" sz="1000" smtClean="0"/>
              <a:t>Promotes a strong science, mathematics, and technology education base from elementary through secondary levels.</a:t>
            </a:r>
          </a:p>
          <a:p>
            <a:pPr>
              <a:lnSpc>
                <a:spcPct val="80000"/>
              </a:lnSpc>
            </a:pPr>
            <a:r>
              <a:rPr lang="en-US" sz="1000" i="1" smtClean="0"/>
              <a:t>Contact the Space Grant consortium in your state for more information about activities, projects and opportunities available!</a:t>
            </a:r>
          </a:p>
          <a:p>
            <a:pPr>
              <a:lnSpc>
                <a:spcPct val="80000"/>
              </a:lnSpc>
            </a:pPr>
            <a:endParaRPr lang="en-US" sz="1000" i="1" smtClean="0"/>
          </a:p>
          <a:p>
            <a:pPr>
              <a:lnSpc>
                <a:spcPct val="80000"/>
              </a:lnSpc>
            </a:pPr>
            <a:r>
              <a:rPr lang="en-US" sz="1400" smtClean="0">
                <a:cs typeface="Times New Roman" pitchFamily="18" charset="0"/>
              </a:rPr>
              <a:t> Highlights of Projects that focus on Middle School Educators include:</a:t>
            </a:r>
          </a:p>
          <a:p>
            <a:pPr lvl="1">
              <a:lnSpc>
                <a:spcPct val="80000"/>
              </a:lnSpc>
              <a:buFontTx/>
              <a:buChar char="•"/>
            </a:pPr>
            <a:r>
              <a:rPr lang="en-US" sz="1400" smtClean="0">
                <a:cs typeface="Times New Roman" pitchFamily="18" charset="0"/>
              </a:rPr>
              <a:t>The “</a:t>
            </a:r>
            <a:r>
              <a:rPr lang="en-US" sz="1400" b="1" smtClean="0">
                <a:cs typeface="Times New Roman" pitchFamily="18" charset="0"/>
              </a:rPr>
              <a:t>Middle School High-Altitude Ballooning Initiative</a:t>
            </a:r>
            <a:r>
              <a:rPr lang="en-US" sz="1400" smtClean="0">
                <a:cs typeface="Times New Roman" pitchFamily="18" charset="0"/>
              </a:rPr>
              <a:t>”  Several teacher participants in this program applied for (and received) mini-grants from the Summer of Innovation program in the summer of 2011 to allow them to pursue additional ballooning-based STEM activities with their students, encouraged and advised by the </a:t>
            </a:r>
            <a:r>
              <a:rPr lang="en-US" sz="1400" b="1" smtClean="0">
                <a:cs typeface="Times New Roman" pitchFamily="18" charset="0"/>
              </a:rPr>
              <a:t>MNSGC</a:t>
            </a:r>
            <a:r>
              <a:rPr lang="en-US" sz="1400" smtClean="0">
                <a:cs typeface="Times New Roman" pitchFamily="18" charset="0"/>
              </a:rPr>
              <a:t>.</a:t>
            </a:r>
            <a:br>
              <a:rPr lang="en-US" sz="1400" smtClean="0">
                <a:cs typeface="Times New Roman" pitchFamily="18" charset="0"/>
              </a:rPr>
            </a:br>
            <a:endParaRPr lang="en-US" sz="1400" smtClean="0">
              <a:cs typeface="Times New Roman" pitchFamily="18" charset="0"/>
            </a:endParaRPr>
          </a:p>
          <a:p>
            <a:pPr lvl="1">
              <a:lnSpc>
                <a:spcPct val="80000"/>
              </a:lnSpc>
              <a:buFontTx/>
              <a:buChar char="•"/>
            </a:pPr>
            <a:r>
              <a:rPr lang="en-US" sz="1400" b="1" smtClean="0">
                <a:cs typeface="Times New Roman" pitchFamily="18" charset="0"/>
              </a:rPr>
              <a:t>Changes in Altitudes</a:t>
            </a:r>
            <a:r>
              <a:rPr lang="en-US" sz="1400" smtClean="0">
                <a:cs typeface="Times New Roman" pitchFamily="18" charset="0"/>
              </a:rPr>
              <a:t>, a balloon payload development workshop/launch program Some participants formed the core crew for experiment proposal, design, development and flight on STS-135 through the Student Spaceflight Experiments Program (SSEP).</a:t>
            </a:r>
          </a:p>
          <a:p>
            <a:pPr>
              <a:lnSpc>
                <a:spcPct val="80000"/>
              </a:lnSpc>
            </a:pPr>
            <a:endParaRPr lang="en-US" sz="1000" i="1" smtClean="0"/>
          </a:p>
          <a:p>
            <a:pPr>
              <a:lnSpc>
                <a:spcPct val="80000"/>
              </a:lnSpc>
            </a:pPr>
            <a:endParaRPr lang="en-US" sz="1000" smtClean="0"/>
          </a:p>
        </p:txBody>
      </p:sp>
      <p:sp>
        <p:nvSpPr>
          <p:cNvPr id="76804" name="Slide Number Placeholder 3"/>
          <p:cNvSpPr>
            <a:spLocks noGrp="1"/>
          </p:cNvSpPr>
          <p:nvPr>
            <p:ph type="sldNum" sz="quarter" idx="5"/>
          </p:nvPr>
        </p:nvSpPr>
        <p:spPr bwMode="auto">
          <a:noFill/>
          <a:ln>
            <a:miter lim="800000"/>
            <a:headEnd/>
            <a:tailEnd/>
          </a:ln>
        </p:spPr>
        <p:txBody>
          <a:bodyPr/>
          <a:lstStyle/>
          <a:p>
            <a:fld id="{671E98F3-D0AA-4191-8ECE-8D6991A949D8}"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521BD8-A52F-4DA7-91BA-26DD303D5610}" type="slidenum">
              <a:rPr lang="en-US"/>
              <a:pPr/>
              <a:t>25</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74AFF-6DE3-4A0E-B9E7-DB4B55A85086}" type="slidenum">
              <a:rPr lang="en-US"/>
              <a:pPr/>
              <a:t>26</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smtClean="0"/>
              <a:t>MIAC initiatives can provide support</a:t>
            </a:r>
            <a:r>
              <a:rPr lang="en-US" baseline="0" dirty="0" smtClean="0"/>
              <a:t> and professional development for college and university faculty and K-12 teachers to teach new courses in astrobiology and astrobiology related fields.</a:t>
            </a:r>
          </a:p>
          <a:p>
            <a:r>
              <a:rPr lang="en-US" baseline="0" dirty="0" smtClean="0"/>
              <a:t>NASA is committed to STEM Education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4211" name="Rectangle 2"/>
          <p:cNvSpPr>
            <a:spLocks noGrp="1" noChangeArrowheads="1"/>
          </p:cNvSpPr>
          <p:nvPr>
            <p:ph type="body" idx="1"/>
          </p:nvPr>
        </p:nvSpPr>
        <p:spPr bwMode="auto">
          <a:noFill/>
        </p:spPr>
        <p:txBody>
          <a:bodyPr/>
          <a:lstStyle/>
          <a:p>
            <a:pPr marL="77788"/>
            <a:r>
              <a:rPr lang="en-US" sz="1600" smtClean="0">
                <a:solidFill>
                  <a:srgbClr val="000000"/>
                </a:solidFill>
                <a:latin typeface="Arial" charset="0"/>
                <a:cs typeface="Arial" charset="0"/>
                <a:sym typeface="Arial" charset="0"/>
              </a:rPr>
              <a:t>-Finally, I’d like to leave you with a note that continues to inspire me and that is to “Live Your Dreams.”</a:t>
            </a:r>
          </a:p>
          <a:p>
            <a:pPr marL="77788"/>
            <a:r>
              <a:rPr lang="en-US" sz="1600" smtClean="0">
                <a:solidFill>
                  <a:srgbClr val="000000"/>
                </a:solidFill>
                <a:latin typeface="Arial" charset="0"/>
                <a:cs typeface="Arial" charset="0"/>
                <a:sym typeface="Arial" charset="0"/>
              </a:rPr>
              <a:t>-There is no one better than children to communicate this to. Sometimes we can forget how motivational or inspiring it is to hear someone say this to us. Who knows what your words and your work will inspire a child to accomplish someday. </a:t>
            </a:r>
          </a:p>
          <a:p>
            <a:pPr marL="77788"/>
            <a:r>
              <a:rPr lang="en-US" sz="1600" smtClean="0">
                <a:solidFill>
                  <a:srgbClr val="000000"/>
                </a:solidFill>
                <a:latin typeface="Arial" charset="0"/>
                <a:cs typeface="Arial" charset="0"/>
                <a:sym typeface="Arial" charset="0"/>
              </a:rPr>
              <a:t>-Thank you again for this opportunity to join you today. On behalf of NASA, again I applaud the work you are doing to inspire our next generation of leaders. </a:t>
            </a:r>
          </a:p>
          <a:p>
            <a:pPr marL="77788"/>
            <a:endParaRPr lang="en-US" sz="1600" smtClean="0">
              <a:solidFill>
                <a:srgbClr val="000000"/>
              </a:solidFill>
              <a:latin typeface="Arial" charset="0"/>
              <a:cs typeface="Arial" charset="0"/>
              <a:sym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74AFF-6DE3-4A0E-B9E7-DB4B55A85086}" type="slidenum">
              <a:rPr lang="en-US"/>
              <a:pPr/>
              <a:t>28</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E834D-E1AF-4507-8766-B44581834B68}" type="slidenum">
              <a:rPr lang="en-US"/>
              <a:pPr/>
              <a:t>29</a:t>
            </a:fld>
            <a:endParaRPr 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74AFF-6DE3-4A0E-B9E7-DB4B55A85086}" type="slidenum">
              <a:rPr lang="en-US"/>
              <a:pPr/>
              <a:t>3</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74AFF-6DE3-4A0E-B9E7-DB4B55A85086}" type="slidenum">
              <a:rPr lang="en-US"/>
              <a:pPr/>
              <a:t>30</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a:buFontTx/>
              <a:buChar char="-"/>
            </a:pPr>
            <a:r>
              <a:rPr lang="en-US" dirty="0" smtClean="0"/>
              <a:t>From world renowned scientists and engineers to specific missions, NASA truly has the ability to advance STEM education with engaging and innovative education programs. And, we are sharing the majority of these activities via a multitude of platforms for learners of all ages, as well as educators</a:t>
            </a:r>
            <a:r>
              <a:rPr lang="en-US" baseline="0" dirty="0" smtClean="0"/>
              <a:t> and institutions. </a:t>
            </a:r>
            <a:endParaRPr lang="en-US" dirty="0" smtClean="0"/>
          </a:p>
          <a:p>
            <a:pPr>
              <a:buFontTx/>
              <a:buChar char="-"/>
            </a:pPr>
            <a:endParaRPr lang="en-US" dirty="0" smtClean="0"/>
          </a:p>
          <a:p>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C0F0A164-7991-4800-AB66-974E74B66966}"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2166C-1693-456A-A430-85EDA442896C}" type="slidenum">
              <a:rPr lang="en-US"/>
              <a:pPr/>
              <a:t>5</a:t>
            </a:fld>
            <a:endParaRPr lang="en-US" dirty="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dirty="0" smtClean="0"/>
              <a:t>Research</a:t>
            </a:r>
            <a:r>
              <a:rPr lang="en-US" baseline="0" dirty="0" smtClean="0"/>
              <a:t> at MIAC institutions will provide more unique science opportunities to infuse within NASA Education programs(informal and formal, K-12 and Higher Education)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2166C-1693-456A-A430-85EDA442896C}" type="slidenum">
              <a:rPr lang="en-US"/>
              <a:pPr/>
              <a:t>6</a:t>
            </a:fld>
            <a:endParaRPr lang="en-US" dirty="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74AFF-6DE3-4A0E-B9E7-DB4B55A85086}" type="slidenum">
              <a:rPr lang="en-US"/>
              <a:pPr/>
              <a:t>7</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smtClean="0"/>
              <a:t>MIAC</a:t>
            </a:r>
            <a:r>
              <a:rPr lang="en-US" baseline="0" dirty="0" smtClean="0"/>
              <a:t> in partnership with NASA Education will provide greater visibility for faculty and students</a:t>
            </a:r>
          </a:p>
          <a:p>
            <a:r>
              <a:rPr lang="en-US" baseline="0" dirty="0" smtClean="0"/>
              <a:t>Opportunity for enhanced recruitment and retention</a:t>
            </a:r>
          </a:p>
          <a:p>
            <a:r>
              <a:rPr lang="en-US" baseline="0" dirty="0" smtClean="0"/>
              <a:t>STEM pipeline expands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a:buFontTx/>
              <a:buChar char="-"/>
            </a:pPr>
            <a:r>
              <a:rPr lang="en-US" b="1" dirty="0" smtClean="0"/>
              <a:t>4 Major Education Goals:</a:t>
            </a:r>
          </a:p>
          <a:p>
            <a:pPr>
              <a:lnSpc>
                <a:spcPct val="90000"/>
              </a:lnSpc>
            </a:pPr>
            <a:r>
              <a:rPr lang="en-US" dirty="0" smtClean="0"/>
              <a:t>1</a:t>
            </a:r>
            <a:r>
              <a:rPr lang="en-US" b="1" dirty="0" smtClean="0"/>
              <a:t>-Employ</a:t>
            </a:r>
            <a:r>
              <a:rPr lang="en-US" dirty="0" smtClean="0"/>
              <a:t>: Cultivate and sustain a diverse workforce.</a:t>
            </a:r>
          </a:p>
          <a:p>
            <a:pPr>
              <a:lnSpc>
                <a:spcPct val="90000"/>
              </a:lnSpc>
            </a:pPr>
            <a:r>
              <a:rPr lang="en-US" dirty="0" smtClean="0"/>
              <a:t>2-</a:t>
            </a:r>
            <a:r>
              <a:rPr lang="en-US" b="1" dirty="0" smtClean="0"/>
              <a:t>Educate: </a:t>
            </a:r>
            <a:r>
              <a:rPr lang="en-US" dirty="0" smtClean="0"/>
              <a:t>Attract and retain students in STEM disciplines.</a:t>
            </a:r>
          </a:p>
          <a:p>
            <a:pPr>
              <a:lnSpc>
                <a:spcPct val="90000"/>
              </a:lnSpc>
            </a:pPr>
            <a:r>
              <a:rPr lang="en-US" dirty="0" smtClean="0"/>
              <a:t>3-</a:t>
            </a:r>
            <a:r>
              <a:rPr lang="en-US" b="1" dirty="0" smtClean="0"/>
              <a:t>Engage: </a:t>
            </a:r>
            <a:r>
              <a:rPr lang="en-US" dirty="0" smtClean="0"/>
              <a:t>Engage Americans in NASA</a:t>
            </a:r>
            <a:r>
              <a:rPr lang="ja-JP" altLang="en-US" smtClean="0"/>
              <a:t>’</a:t>
            </a:r>
            <a:r>
              <a:rPr lang="en-US" altLang="ja-JP" dirty="0" smtClean="0"/>
              <a:t>s mission through new pathways for participation</a:t>
            </a:r>
          </a:p>
          <a:p>
            <a:pPr>
              <a:lnSpc>
                <a:spcPct val="90000"/>
              </a:lnSpc>
            </a:pPr>
            <a:r>
              <a:rPr lang="en-US" dirty="0" smtClean="0"/>
              <a:t>4- </a:t>
            </a:r>
            <a:r>
              <a:rPr lang="en-US" b="1" dirty="0" smtClean="0"/>
              <a:t>Inspire: </a:t>
            </a:r>
            <a:r>
              <a:rPr lang="en-US" dirty="0" smtClean="0"/>
              <a:t>Build strategic partnerships that promote and inspire STEM literacy.</a:t>
            </a:r>
          </a:p>
          <a:p>
            <a:pPr>
              <a:lnSpc>
                <a:spcPct val="90000"/>
              </a:lnSpc>
            </a:pPr>
            <a:r>
              <a:rPr lang="en-US" dirty="0" smtClean="0"/>
              <a:t>5-Show</a:t>
            </a:r>
            <a:r>
              <a:rPr lang="en-US" baseline="0" dirty="0" smtClean="0"/>
              <a:t>s rationale for MIAC partnering with NASA Education</a:t>
            </a: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179861C2-A8DD-4F40-85D1-4A7C1C0044C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a:buFontTx/>
              <a:buChar char="-"/>
            </a:pPr>
            <a:r>
              <a:rPr lang="en-US" dirty="0" smtClean="0"/>
              <a:t>The STEM Ecosystem is quite large and NASA’s involvement is seen from K-12 to partnerships and collaborations with other federal agencies. MIAC</a:t>
            </a:r>
            <a:r>
              <a:rPr lang="en-US" baseline="0" dirty="0" smtClean="0"/>
              <a:t> involvement would strengthen this existing structure.</a:t>
            </a:r>
            <a:endParaRPr lang="en-US" dirty="0" smtClean="0"/>
          </a:p>
          <a:p>
            <a:pPr>
              <a:buFontTx/>
              <a:buChar char="-"/>
            </a:pPr>
            <a:r>
              <a:rPr lang="en-US" dirty="0" smtClean="0"/>
              <a:t> Our primary audiences are learners, educators and institutions, and in this ecosystem you’ll see that they are all interrelated. </a:t>
            </a:r>
          </a:p>
        </p:txBody>
      </p:sp>
      <p:sp>
        <p:nvSpPr>
          <p:cNvPr id="65540" name="Slide Number Placeholder 3"/>
          <p:cNvSpPr>
            <a:spLocks noGrp="1"/>
          </p:cNvSpPr>
          <p:nvPr>
            <p:ph type="sldNum" sz="quarter" idx="5"/>
          </p:nvPr>
        </p:nvSpPr>
        <p:spPr bwMode="auto">
          <a:noFill/>
          <a:ln>
            <a:miter lim="800000"/>
            <a:headEnd/>
            <a:tailEnd/>
          </a:ln>
        </p:spPr>
        <p:txBody>
          <a:bodyPr/>
          <a:lstStyle/>
          <a:p>
            <a:fld id="{278B11AA-8BFA-4DC8-B9EF-95D04A6D87B3}"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1"/>
          <p:cNvPicPr>
            <a:picLocks noChangeAspect="1" noChangeArrowheads="1"/>
          </p:cNvPicPr>
          <p:nvPr userDrawn="1"/>
        </p:nvPicPr>
        <p:blipFill>
          <a:blip r:embed="rId2" cstate="print"/>
          <a:srcRect t="5327" b="5811"/>
          <a:stretch>
            <a:fillRect/>
          </a:stretch>
        </p:blipFill>
        <p:spPr bwMode="auto">
          <a:xfrm>
            <a:off x="8358188" y="6096000"/>
            <a:ext cx="785812" cy="58261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a:xfrm>
            <a:off x="952500" y="393700"/>
            <a:ext cx="7239000" cy="7493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52500" y="393700"/>
            <a:ext cx="7239000" cy="7493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219200"/>
            <a:ext cx="7772400" cy="4953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93700"/>
            <a:ext cx="1943100" cy="57785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93700"/>
            <a:ext cx="5676900" cy="5778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00" y="393700"/>
            <a:ext cx="7239000" cy="7493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40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00" y="393700"/>
            <a:ext cx="7239000" cy="7493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A11B842-5AEA-40CB-88FE-94DD89C4A41F}"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cstate="print"/>
          <a:srcRect t="5327" b="5811"/>
          <a:stretch>
            <a:fillRect/>
          </a:stretch>
        </p:blipFill>
        <p:spPr bwMode="auto">
          <a:xfrm>
            <a:off x="8358188" y="6096000"/>
            <a:ext cx="785812" cy="5826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cstate="print"/>
          <a:srcRect t="5327" b="5811"/>
          <a:stretch>
            <a:fillRect/>
          </a:stretch>
        </p:blipFill>
        <p:spPr bwMode="auto">
          <a:xfrm>
            <a:off x="8358188" y="6096000"/>
            <a:ext cx="785812" cy="582613"/>
          </a:xfrm>
          <a:prstGeom prst="rect">
            <a:avLst/>
          </a:prstGeom>
          <a:noFill/>
          <a:ln w="9525">
            <a:noFill/>
            <a:miter lim="800000"/>
            <a:headEnd/>
            <a:tailEnd/>
          </a:ln>
        </p:spPr>
      </p:pic>
      <p:sp>
        <p:nvSpPr>
          <p:cNvPr id="2" name="Title 1"/>
          <p:cNvSpPr>
            <a:spLocks noGrp="1"/>
          </p:cNvSpPr>
          <p:nvPr>
            <p:ph type="title"/>
          </p:nvPr>
        </p:nvSpPr>
        <p:spPr>
          <a:xfrm>
            <a:off x="952500" y="393700"/>
            <a:ext cx="7239000" cy="7493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62000" y="1066800"/>
            <a:ext cx="7772400" cy="4953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00" y="393700"/>
            <a:ext cx="7239000" cy="7493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00" y="393700"/>
            <a:ext cx="7239000" cy="7493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1"/>
          <p:cNvPicPr>
            <a:picLocks noChangeAspect="1" noChangeArrowheads="1"/>
          </p:cNvPicPr>
          <p:nvPr userDrawn="1"/>
        </p:nvPicPr>
        <p:blipFill>
          <a:blip r:embed="rId2" cstate="print"/>
          <a:srcRect t="5327" b="5811"/>
          <a:stretch>
            <a:fillRect/>
          </a:stretch>
        </p:blipFill>
        <p:spPr bwMode="auto">
          <a:xfrm>
            <a:off x="8358188" y="6096000"/>
            <a:ext cx="785812" cy="582613"/>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7" cstate="print"/>
          <a:srcRect t="5327" b="5811"/>
          <a:stretch>
            <a:fillRect/>
          </a:stretch>
        </p:blipFill>
        <p:spPr bwMode="auto">
          <a:xfrm>
            <a:off x="8358188" y="6096000"/>
            <a:ext cx="785812" cy="582613"/>
          </a:xfrm>
          <a:prstGeom prst="rect">
            <a:avLst/>
          </a:prstGeom>
          <a:noFill/>
          <a:ln w="9525">
            <a:noFill/>
            <a:miter lim="800000"/>
            <a:headEnd/>
            <a:tailEnd/>
          </a:ln>
        </p:spPr>
      </p:pic>
      <p:pic>
        <p:nvPicPr>
          <p:cNvPr id="1027" name="Picture 3" descr="F:\Leland's Background Pictures\s129e010524.jpg"/>
          <p:cNvPicPr>
            <a:picLocks noChangeAspect="1" noChangeArrowheads="1"/>
          </p:cNvPicPr>
          <p:nvPr userDrawn="1"/>
        </p:nvPicPr>
        <p:blipFill>
          <a:blip r:embed="rId18" cstate="print"/>
          <a:srcRect b="53641"/>
          <a:stretch>
            <a:fillRect/>
          </a:stretch>
        </p:blipFill>
        <p:spPr bwMode="auto">
          <a:xfrm>
            <a:off x="0" y="3962400"/>
            <a:ext cx="9144000" cy="2895600"/>
          </a:xfrm>
          <a:prstGeom prst="rect">
            <a:avLst/>
          </a:prstGeom>
          <a:noFill/>
          <a:ln w="9525">
            <a:noFill/>
            <a:miter lim="800000"/>
            <a:headEnd/>
            <a:tailEnd/>
          </a:ln>
        </p:spPr>
      </p:pic>
      <p:sp>
        <p:nvSpPr>
          <p:cNvPr id="2" name="TextBox 1"/>
          <p:cNvSpPr txBox="1"/>
          <p:nvPr userDrawn="1"/>
        </p:nvSpPr>
        <p:spPr>
          <a:xfrm>
            <a:off x="0" y="3655874"/>
            <a:ext cx="9144000" cy="1754326"/>
          </a:xfrm>
          <a:prstGeom prst="rect">
            <a:avLst/>
          </a:prstGeom>
          <a:solidFill>
            <a:schemeClr val="bg2"/>
          </a:solidFill>
        </p:spPr>
        <p:txBody>
          <a:bodyPr wrap="square" rtlCol="0">
            <a:spAutoFit/>
          </a:bodyPr>
          <a:lstStyle/>
          <a:p>
            <a:endParaRPr lang="en-US" dirty="0" smtClean="0"/>
          </a:p>
          <a:p>
            <a:endParaRPr lang="en-US" dirty="0" smtClean="0"/>
          </a:p>
          <a:p>
            <a:endParaRPr lang="en-US" dirty="0" smtClean="0"/>
          </a:p>
          <a:p>
            <a:endParaRPr lang="en-US" dirty="0" smtClean="0"/>
          </a:p>
          <a:p>
            <a:r>
              <a:rPr lang="en-US" dirty="0" smtClean="0"/>
              <a:t/>
            </a:r>
            <a:br>
              <a:rPr lang="en-US" dirty="0" smtClean="0"/>
            </a:br>
            <a:endParaRPr lang="en-US" dirty="0" smtClean="0"/>
          </a:p>
        </p:txBody>
      </p:sp>
    </p:spTree>
  </p:cSld>
  <p:clrMap bg1="dk2" tx1="lt1" bg2="dk1" tx2="lt2" accent1="accent1" accent2="accent2" accent3="accent3" accent4="accent4" accent5="accent5" accent6="accent6" hlink="hlink" folHlink="folHlink"/>
  <p:sldLayoutIdLst>
    <p:sldLayoutId id="2147484421" r:id="rId1"/>
    <p:sldLayoutId id="2147484422" r:id="rId2"/>
    <p:sldLayoutId id="2147484423" r:id="rId3"/>
    <p:sldLayoutId id="2147484411" r:id="rId4"/>
    <p:sldLayoutId id="2147484412" r:id="rId5"/>
    <p:sldLayoutId id="2147484413" r:id="rId6"/>
    <p:sldLayoutId id="2147484414" r:id="rId7"/>
    <p:sldLayoutId id="2147484424" r:id="rId8"/>
    <p:sldLayoutId id="2147484415" r:id="rId9"/>
    <p:sldLayoutId id="2147484416" r:id="rId10"/>
    <p:sldLayoutId id="2147484417" r:id="rId11"/>
    <p:sldLayoutId id="2147484418" r:id="rId12"/>
    <p:sldLayoutId id="2147484419" r:id="rId13"/>
    <p:sldLayoutId id="2147484420" r:id="rId14"/>
    <p:sldLayoutId id="2147484425" r:id="rId15"/>
  </p:sldLayoutIdLst>
  <p:txStyles>
    <p:titleStyle>
      <a:lvl1pPr algn="ctr" rtl="0" eaLnBrk="0" fontAlgn="base" hangingPunct="0">
        <a:spcBef>
          <a:spcPct val="0"/>
        </a:spcBef>
        <a:spcAft>
          <a:spcPct val="0"/>
        </a:spcAft>
        <a:defRPr sz="2800">
          <a:solidFill>
            <a:schemeClr val="tx2"/>
          </a:solidFill>
          <a:latin typeface="+mj-lt"/>
          <a:ea typeface="ヒラギノ角ゴ Pro W3" charset="-128"/>
          <a:cs typeface="ヒラギノ角ゴ Pro W3" charset="-128"/>
        </a:defRPr>
      </a:lvl1pPr>
      <a:lvl2pPr algn="ctr" rtl="0" eaLnBrk="0" fontAlgn="base" hangingPunct="0">
        <a:spcBef>
          <a:spcPct val="0"/>
        </a:spcBef>
        <a:spcAft>
          <a:spcPct val="0"/>
        </a:spcAft>
        <a:defRPr sz="2800">
          <a:solidFill>
            <a:schemeClr val="tx2"/>
          </a:solidFill>
          <a:latin typeface="Arial" charset="0"/>
          <a:ea typeface="ヒラギノ角ゴ Pro W3" charset="-128"/>
          <a:cs typeface="ヒラギノ角ゴ Pro W3" charset="-128"/>
        </a:defRPr>
      </a:lvl2pPr>
      <a:lvl3pPr algn="ctr" rtl="0" eaLnBrk="0" fontAlgn="base" hangingPunct="0">
        <a:spcBef>
          <a:spcPct val="0"/>
        </a:spcBef>
        <a:spcAft>
          <a:spcPct val="0"/>
        </a:spcAft>
        <a:defRPr sz="2800">
          <a:solidFill>
            <a:schemeClr val="tx2"/>
          </a:solidFill>
          <a:latin typeface="Arial" charset="0"/>
          <a:ea typeface="ヒラギノ角ゴ Pro W3" charset="-128"/>
          <a:cs typeface="ヒラギノ角ゴ Pro W3" charset="-128"/>
        </a:defRPr>
      </a:lvl3pPr>
      <a:lvl4pPr algn="ctr" rtl="0" eaLnBrk="0" fontAlgn="base" hangingPunct="0">
        <a:spcBef>
          <a:spcPct val="0"/>
        </a:spcBef>
        <a:spcAft>
          <a:spcPct val="0"/>
        </a:spcAft>
        <a:defRPr sz="2800">
          <a:solidFill>
            <a:schemeClr val="tx2"/>
          </a:solidFill>
          <a:latin typeface="Arial" charset="0"/>
          <a:ea typeface="ヒラギノ角ゴ Pro W3" charset="-128"/>
          <a:cs typeface="ヒラギノ角ゴ Pro W3" charset="-128"/>
        </a:defRPr>
      </a:lvl4pPr>
      <a:lvl5pPr algn="ctr" rtl="0" eaLnBrk="0" fontAlgn="base" hangingPunct="0">
        <a:spcBef>
          <a:spcPct val="0"/>
        </a:spcBef>
        <a:spcAft>
          <a:spcPct val="0"/>
        </a:spcAft>
        <a:defRPr sz="2800">
          <a:solidFill>
            <a:schemeClr val="tx2"/>
          </a:solidFill>
          <a:latin typeface="Arial" charset="0"/>
          <a:ea typeface="ヒラギノ角ゴ Pro W3" charset="-128"/>
          <a:cs typeface="ヒラギノ角ゴ Pro W3" charset="-128"/>
        </a:defRPr>
      </a:lvl5pPr>
      <a:lvl6pPr marL="457200" algn="ctr" rtl="0" eaLnBrk="0" fontAlgn="base" hangingPunct="0">
        <a:spcBef>
          <a:spcPct val="0"/>
        </a:spcBef>
        <a:spcAft>
          <a:spcPct val="0"/>
        </a:spcAft>
        <a:defRPr sz="2800">
          <a:solidFill>
            <a:schemeClr val="tx2"/>
          </a:solidFill>
          <a:latin typeface="Arial" charset="0"/>
        </a:defRPr>
      </a:lvl6pPr>
      <a:lvl7pPr marL="914400" algn="ctr" rtl="0" eaLnBrk="0" fontAlgn="base" hangingPunct="0">
        <a:spcBef>
          <a:spcPct val="0"/>
        </a:spcBef>
        <a:spcAft>
          <a:spcPct val="0"/>
        </a:spcAft>
        <a:defRPr sz="2800">
          <a:solidFill>
            <a:schemeClr val="tx2"/>
          </a:solidFill>
          <a:latin typeface="Arial" charset="0"/>
        </a:defRPr>
      </a:lvl7pPr>
      <a:lvl8pPr marL="1371600" algn="ctr" rtl="0" eaLnBrk="0" fontAlgn="base" hangingPunct="0">
        <a:spcBef>
          <a:spcPct val="0"/>
        </a:spcBef>
        <a:spcAft>
          <a:spcPct val="0"/>
        </a:spcAft>
        <a:defRPr sz="2800">
          <a:solidFill>
            <a:schemeClr val="tx2"/>
          </a:solidFill>
          <a:latin typeface="Arial" charset="0"/>
        </a:defRPr>
      </a:lvl8pPr>
      <a:lvl9pPr marL="1828800" algn="ctr" rtl="0" eaLnBrk="0" fontAlgn="base" hangingPunct="0">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2pPr>
      <a:lvl3pPr marL="108585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0"/>
        </a:defRPr>
      </a:lvl3pPr>
      <a:lvl4pPr marL="1428750" indent="-228600" algn="l" rtl="0" eaLnBrk="0" fontAlgn="base" hangingPunct="0">
        <a:spcBef>
          <a:spcPct val="20000"/>
        </a:spcBef>
        <a:spcAft>
          <a:spcPct val="0"/>
        </a:spcAft>
        <a:buChar char="–"/>
        <a:defRPr sz="1600">
          <a:solidFill>
            <a:schemeClr val="tx1"/>
          </a:solidFill>
          <a:latin typeface="+mn-lt"/>
          <a:ea typeface="ヒラギノ角ゴ Pro W3" charset="-128"/>
          <a:cs typeface="ヒラギノ角ゴ Pro W3" charset="0"/>
        </a:defRPr>
      </a:lvl4pPr>
      <a:lvl5pPr marL="1771650" indent="-228600" algn="l" rtl="0" eaLnBrk="0" fontAlgn="base" hangingPunct="0">
        <a:spcBef>
          <a:spcPct val="20000"/>
        </a:spcBef>
        <a:spcAft>
          <a:spcPct val="0"/>
        </a:spcAft>
        <a:buChar char="»"/>
        <a:defRPr sz="1400">
          <a:solidFill>
            <a:schemeClr val="tx1"/>
          </a:solidFill>
          <a:latin typeface="+mn-lt"/>
          <a:ea typeface="ヒラギノ角ゴ Pro W3" charset="-128"/>
          <a:cs typeface="ヒラギノ角ゴ Pro W3" charset="0"/>
        </a:defRPr>
      </a:lvl5pPr>
      <a:lvl6pPr marL="2228850" indent="-228600" algn="l" rtl="0" eaLnBrk="0" fontAlgn="base" hangingPunct="0">
        <a:spcBef>
          <a:spcPct val="20000"/>
        </a:spcBef>
        <a:spcAft>
          <a:spcPct val="0"/>
        </a:spcAft>
        <a:buChar char="»"/>
        <a:defRPr sz="1400">
          <a:solidFill>
            <a:schemeClr val="tx1"/>
          </a:solidFill>
          <a:latin typeface="+mn-lt"/>
        </a:defRPr>
      </a:lvl6pPr>
      <a:lvl7pPr marL="2686050" indent="-228600" algn="l" rtl="0" eaLnBrk="0" fontAlgn="base" hangingPunct="0">
        <a:spcBef>
          <a:spcPct val="20000"/>
        </a:spcBef>
        <a:spcAft>
          <a:spcPct val="0"/>
        </a:spcAft>
        <a:buChar char="»"/>
        <a:defRPr sz="1400">
          <a:solidFill>
            <a:schemeClr val="tx1"/>
          </a:solidFill>
          <a:latin typeface="+mn-lt"/>
        </a:defRPr>
      </a:lvl7pPr>
      <a:lvl8pPr marL="3143250" indent="-228600" algn="l" rtl="0" eaLnBrk="0" fontAlgn="base" hangingPunct="0">
        <a:spcBef>
          <a:spcPct val="20000"/>
        </a:spcBef>
        <a:spcAft>
          <a:spcPct val="0"/>
        </a:spcAft>
        <a:buChar char="»"/>
        <a:defRPr sz="1400">
          <a:solidFill>
            <a:schemeClr val="tx1"/>
          </a:solidFill>
          <a:latin typeface="+mn-lt"/>
        </a:defRPr>
      </a:lvl8pPr>
      <a:lvl9pPr marL="360045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pn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hyperlink" Target="http://www.youtube.com/watch?v=G04XNuKTqfY" TargetMode="External"/><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intern.nasa.gov/" TargetMode="External"/><Relationship Id="rId4" Type="http://schemas.openxmlformats.org/officeDocument/2006/relationships/image" Target="../media/image33.png"/><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3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hyperlink" Target="http://www.ed.gov/about/offices/list/ocr/edlite-minorityinst.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952500" y="393700"/>
            <a:ext cx="7239000" cy="2425700"/>
          </a:xfrm>
        </p:spPr>
        <p:txBody>
          <a:bodyPr>
            <a:normAutofit fontScale="90000"/>
          </a:bodyPr>
          <a:lstStyle/>
          <a:p>
            <a:r>
              <a:rPr lang="en-US" sz="3100" dirty="0" smtClean="0"/>
              <a:t>MIAC and NASA Education</a:t>
            </a:r>
            <a:r>
              <a:rPr lang="en-US" dirty="0" smtClean="0"/>
              <a:t/>
            </a:r>
            <a:br>
              <a:rPr lang="en-US" dirty="0" smtClean="0"/>
            </a:br>
            <a:r>
              <a:rPr lang="en-US" dirty="0" smtClean="0"/>
              <a:t/>
            </a:r>
            <a:br>
              <a:rPr lang="en-US" dirty="0" smtClean="0"/>
            </a:br>
            <a:r>
              <a:rPr lang="en-US" dirty="0" smtClean="0"/>
              <a:t/>
            </a:r>
            <a:br>
              <a:rPr lang="en-US" dirty="0" smtClean="0"/>
            </a:br>
            <a:r>
              <a:rPr lang="en-US" dirty="0" smtClean="0"/>
              <a:t>Benita P. Bell</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126979" name="Rectangle 3"/>
          <p:cNvSpPr>
            <a:spLocks noGrp="1" noChangeArrowheads="1"/>
          </p:cNvSpPr>
          <p:nvPr>
            <p:ph idx="1"/>
          </p:nvPr>
        </p:nvSpPr>
        <p:spPr>
          <a:xfrm>
            <a:off x="228600" y="1143000"/>
            <a:ext cx="8915400" cy="5943600"/>
          </a:xfrm>
        </p:spPr>
        <p:txBody>
          <a:bodyPr>
            <a:normAutofit/>
          </a:bodyPr>
          <a:lstStyle/>
          <a:p>
            <a:pPr>
              <a:lnSpc>
                <a:spcPct val="90000"/>
              </a:lnSpc>
              <a:spcBef>
                <a:spcPct val="0"/>
              </a:spcBef>
              <a:buFontTx/>
              <a:buNone/>
            </a:pPr>
            <a:r>
              <a:rPr lang="en-US" dirty="0" smtClean="0"/>
              <a:t>			</a:t>
            </a:r>
          </a:p>
          <a:p>
            <a:pPr>
              <a:lnSpc>
                <a:spcPct val="90000"/>
              </a:lnSpc>
              <a:spcBef>
                <a:spcPct val="0"/>
              </a:spcBef>
              <a:buFontTx/>
              <a:buNone/>
            </a:pPr>
            <a:endParaRPr lang="en-US" dirty="0" smtClean="0"/>
          </a:p>
          <a:p>
            <a:pPr>
              <a:lnSpc>
                <a:spcPct val="90000"/>
              </a:lnSpc>
              <a:spcBef>
                <a:spcPct val="0"/>
              </a:spcBef>
              <a:buFontTx/>
              <a:buNone/>
            </a:pPr>
            <a:endParaRPr lang="en-US" dirty="0" smtClean="0"/>
          </a:p>
          <a:p>
            <a:pPr>
              <a:lnSpc>
                <a:spcPct val="90000"/>
              </a:lnSpc>
              <a:spcBef>
                <a:spcPct val="0"/>
              </a:spcBef>
              <a:buFontTx/>
              <a:buNone/>
            </a:pPr>
            <a:r>
              <a:rPr lang="en-US" dirty="0" smtClean="0"/>
              <a:t>		 	NASA HQ Office of  Education</a:t>
            </a:r>
          </a:p>
          <a:p>
            <a:pPr>
              <a:lnSpc>
                <a:spcPct val="90000"/>
              </a:lnSpc>
              <a:spcBef>
                <a:spcPct val="0"/>
              </a:spcBef>
              <a:buFontTx/>
              <a:buNone/>
            </a:pPr>
            <a:r>
              <a:rPr lang="en-US" dirty="0" smtClean="0"/>
              <a:t>				       April 15, 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bwMode="auto">
          <a:xfrm>
            <a:off x="457200" y="1066800"/>
            <a:ext cx="8305800" cy="3429000"/>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endParaRPr lang="en-US" dirty="0" smtClean="0"/>
          </a:p>
          <a:p>
            <a:pPr marL="0" indent="0">
              <a:buFontTx/>
              <a:buAutoNum type="arabicPeriod"/>
            </a:pPr>
            <a:r>
              <a:rPr lang="en-US" dirty="0" smtClean="0"/>
              <a:t>Effective K-12 STEM Teacher Education</a:t>
            </a:r>
          </a:p>
          <a:p>
            <a:pPr marL="0" indent="0">
              <a:buFontTx/>
              <a:buAutoNum type="arabicPeriod"/>
            </a:pPr>
            <a:r>
              <a:rPr lang="en-US" dirty="0" smtClean="0"/>
              <a:t>Engagement in STEM</a:t>
            </a:r>
          </a:p>
          <a:p>
            <a:pPr marL="0" indent="0">
              <a:buFontTx/>
              <a:buAutoNum type="arabicPeriod"/>
            </a:pPr>
            <a:r>
              <a:rPr lang="en-US" dirty="0" smtClean="0"/>
              <a:t>Undergraduate STEM Education</a:t>
            </a:r>
          </a:p>
          <a:p>
            <a:pPr marL="0" indent="0">
              <a:buFontTx/>
              <a:buAutoNum type="arabicPeriod"/>
            </a:pPr>
            <a:r>
              <a:rPr lang="en-US" dirty="0" smtClean="0"/>
              <a:t>Serving Groups Traditionally Underrepresented in </a:t>
            </a:r>
          </a:p>
          <a:p>
            <a:pPr marL="0" indent="0">
              <a:buFontTx/>
              <a:buNone/>
            </a:pPr>
            <a:r>
              <a:rPr lang="en-US" dirty="0" smtClean="0"/>
              <a:t>   STEM fields</a:t>
            </a:r>
          </a:p>
          <a:p>
            <a:pPr marL="0" indent="0">
              <a:buFontTx/>
              <a:buNone/>
            </a:pPr>
            <a:endParaRPr lang="en-US" dirty="0" smtClean="0"/>
          </a:p>
        </p:txBody>
      </p:sp>
      <p:sp>
        <p:nvSpPr>
          <p:cNvPr id="21507" name="Title 1"/>
          <p:cNvSpPr>
            <a:spLocks noGrp="1"/>
          </p:cNvSpPr>
          <p:nvPr>
            <p:ph type="title"/>
          </p:nvPr>
        </p:nvSpPr>
        <p:spPr bwMode="auto">
          <a:xfrm>
            <a:off x="0" y="152400"/>
            <a:ext cx="8686800" cy="7493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chemeClr val="tx1"/>
                </a:solidFill>
              </a:rPr>
              <a:t>STEM EDUCATION Portfolio Priorities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0" y="0"/>
            <a:ext cx="8915400" cy="830997"/>
          </a:xfrm>
          <a:prstGeom prst="rect">
            <a:avLst/>
          </a:prstGeom>
          <a:noFill/>
          <a:ln w="9525">
            <a:noFill/>
            <a:miter lim="800000"/>
            <a:headEnd/>
            <a:tailEnd/>
          </a:ln>
        </p:spPr>
        <p:txBody>
          <a:bodyPr>
            <a:spAutoFit/>
          </a:bodyPr>
          <a:lstStyle/>
          <a:p>
            <a:pPr algn="ctr"/>
            <a:r>
              <a:rPr lang="en-US" sz="2400" b="1" dirty="0"/>
              <a:t>STEM Education Programs…</a:t>
            </a:r>
          </a:p>
          <a:p>
            <a:pPr algn="ctr"/>
            <a:r>
              <a:rPr lang="en-US" sz="2400" b="1" dirty="0"/>
              <a:t>Diversity is </a:t>
            </a:r>
            <a:r>
              <a:rPr lang="en-US" sz="2400" b="1" dirty="0" smtClean="0"/>
              <a:t>Key(MIAC)</a:t>
            </a:r>
          </a:p>
        </p:txBody>
      </p:sp>
      <p:pic>
        <p:nvPicPr>
          <p:cNvPr id="34819" name="Picture 5" descr="https://encrypted-tbn1.google.com/images?q=tbn:ANd9GcTXpIIvZgjdWylpNgMC56ca9veHlsMQD4_hZMw53KfoFTb2JaSx"/>
          <p:cNvPicPr>
            <a:picLocks noChangeAspect="1" noChangeArrowheads="1"/>
          </p:cNvPicPr>
          <p:nvPr/>
        </p:nvPicPr>
        <p:blipFill>
          <a:blip r:embed="rId3" cstate="print"/>
          <a:srcRect/>
          <a:stretch>
            <a:fillRect/>
          </a:stretch>
        </p:blipFill>
        <p:spPr bwMode="auto">
          <a:xfrm>
            <a:off x="685800" y="5029200"/>
            <a:ext cx="1862138" cy="1570038"/>
          </a:xfrm>
          <a:prstGeom prst="rect">
            <a:avLst/>
          </a:prstGeom>
          <a:noFill/>
          <a:ln w="9525">
            <a:noFill/>
            <a:miter lim="800000"/>
            <a:headEnd/>
            <a:tailEnd/>
          </a:ln>
        </p:spPr>
      </p:pic>
      <p:pic>
        <p:nvPicPr>
          <p:cNvPr id="34820" name="Picture 7" descr="http://www.google.com/url?source=imglanding&amp;ct=img&amp;q=http://edexcelencia.org/system/files/hsis_graphic_-_less_margin.jpg&amp;sa=X&amp;ei=7rUlT9_4GOHd0QGrxJjsCA&amp;ved=0CAsQ8wc&amp;usg=AFQjCNFKeFUcmHBMyGRE4tnGy3eHUL4x5g"/>
          <p:cNvPicPr>
            <a:picLocks noChangeAspect="1" noChangeArrowheads="1"/>
          </p:cNvPicPr>
          <p:nvPr/>
        </p:nvPicPr>
        <p:blipFill>
          <a:blip r:embed="rId4" cstate="print"/>
          <a:srcRect t="22823" r="2788"/>
          <a:stretch>
            <a:fillRect/>
          </a:stretch>
        </p:blipFill>
        <p:spPr bwMode="auto">
          <a:xfrm>
            <a:off x="3048000" y="5018554"/>
            <a:ext cx="2738438" cy="1580684"/>
          </a:xfrm>
          <a:prstGeom prst="rect">
            <a:avLst/>
          </a:prstGeom>
          <a:noFill/>
          <a:ln w="9525">
            <a:noFill/>
            <a:miter lim="800000"/>
            <a:headEnd/>
            <a:tailEnd/>
          </a:ln>
        </p:spPr>
      </p:pic>
      <p:sp>
        <p:nvSpPr>
          <p:cNvPr id="34821" name="Rectangle 7"/>
          <p:cNvSpPr>
            <a:spLocks noChangeArrowheads="1"/>
          </p:cNvSpPr>
          <p:nvPr/>
        </p:nvSpPr>
        <p:spPr bwMode="auto">
          <a:xfrm>
            <a:off x="228600" y="914400"/>
            <a:ext cx="6096000" cy="646113"/>
          </a:xfrm>
          <a:prstGeom prst="rect">
            <a:avLst/>
          </a:prstGeom>
          <a:noFill/>
          <a:ln w="9525">
            <a:noFill/>
            <a:miter lim="800000"/>
            <a:headEnd/>
            <a:tailEnd/>
          </a:ln>
        </p:spPr>
        <p:txBody>
          <a:bodyPr>
            <a:spAutoFit/>
          </a:bodyPr>
          <a:lstStyle/>
          <a:p>
            <a:pPr>
              <a:buFont typeface="Arial" charset="0"/>
              <a:buChar char="•"/>
            </a:pPr>
            <a:endParaRPr lang="en-US"/>
          </a:p>
          <a:p>
            <a:endParaRPr lang="en-US"/>
          </a:p>
        </p:txBody>
      </p:sp>
      <p:sp>
        <p:nvSpPr>
          <p:cNvPr id="34822" name="Rectangle 8"/>
          <p:cNvSpPr>
            <a:spLocks noChangeArrowheads="1"/>
          </p:cNvSpPr>
          <p:nvPr/>
        </p:nvSpPr>
        <p:spPr bwMode="auto">
          <a:xfrm>
            <a:off x="381000" y="914400"/>
            <a:ext cx="6324600" cy="1477963"/>
          </a:xfrm>
          <a:prstGeom prst="rect">
            <a:avLst/>
          </a:prstGeom>
          <a:noFill/>
          <a:ln w="9525">
            <a:noFill/>
            <a:miter lim="800000"/>
            <a:headEnd/>
            <a:tailEnd/>
          </a:ln>
        </p:spPr>
        <p:txBody>
          <a:bodyPr>
            <a:spAutoFit/>
          </a:bodyPr>
          <a:lstStyle/>
          <a:p>
            <a:endParaRPr lang="en-US" b="1"/>
          </a:p>
          <a:p>
            <a:endParaRPr lang="en-US" b="1"/>
          </a:p>
          <a:p>
            <a:endParaRPr lang="en-US" b="1"/>
          </a:p>
          <a:p>
            <a:endParaRPr lang="en-US" b="1"/>
          </a:p>
          <a:p>
            <a:endParaRPr lang="en-US" b="1"/>
          </a:p>
        </p:txBody>
      </p:sp>
      <p:sp>
        <p:nvSpPr>
          <p:cNvPr id="34823" name="Rectangle 7"/>
          <p:cNvSpPr>
            <a:spLocks noChangeArrowheads="1"/>
          </p:cNvSpPr>
          <p:nvPr/>
        </p:nvSpPr>
        <p:spPr bwMode="auto">
          <a:xfrm>
            <a:off x="381000" y="1066800"/>
            <a:ext cx="7924800" cy="3786188"/>
          </a:xfrm>
          <a:prstGeom prst="rect">
            <a:avLst/>
          </a:prstGeom>
          <a:noFill/>
          <a:ln w="9525">
            <a:noFill/>
            <a:miter lim="800000"/>
            <a:headEnd/>
            <a:tailEnd/>
          </a:ln>
        </p:spPr>
        <p:txBody>
          <a:bodyPr>
            <a:spAutoFit/>
          </a:bodyPr>
          <a:lstStyle/>
          <a:p>
            <a:r>
              <a:rPr lang="en-US" sz="2000" b="1" dirty="0"/>
              <a:t>Minority University Research and Education Program (MUREP)</a:t>
            </a:r>
          </a:p>
          <a:p>
            <a:endParaRPr lang="en-US" sz="2000" b="1" dirty="0"/>
          </a:p>
          <a:p>
            <a:pPr>
              <a:buFont typeface="Arial" charset="0"/>
              <a:buChar char="•"/>
            </a:pPr>
            <a:r>
              <a:rPr lang="en-US" sz="2000" dirty="0"/>
              <a:t> Engages underrepresented populations through a variety of initiatives. </a:t>
            </a:r>
            <a:br>
              <a:rPr lang="en-US" sz="2000" dirty="0"/>
            </a:br>
            <a:endParaRPr lang="en-US" sz="2000" dirty="0"/>
          </a:p>
          <a:p>
            <a:pPr>
              <a:buFont typeface="Arial" charset="0"/>
              <a:buChar char="•"/>
            </a:pPr>
            <a:r>
              <a:rPr lang="en-US" sz="2000" dirty="0"/>
              <a:t> Recruits underrepresented and underserved students in STEM disciplines through completion of undergraduate or graduate degrees</a:t>
            </a:r>
            <a:br>
              <a:rPr lang="en-US" sz="2000" dirty="0"/>
            </a:br>
            <a:endParaRPr lang="en-US" sz="2000" dirty="0"/>
          </a:p>
          <a:p>
            <a:pPr>
              <a:buFont typeface="Arial" charset="0"/>
              <a:buChar char="•"/>
            </a:pPr>
            <a:r>
              <a:rPr lang="en-US" sz="2000" dirty="0"/>
              <a:t> Works with Historically Black Colleges and Universities, or HBCUs; Hispanic Serving Institutions, or HSIs; and Tribal Colleges and Universities, or TCUs</a:t>
            </a:r>
          </a:p>
        </p:txBody>
      </p:sp>
      <p:pic>
        <p:nvPicPr>
          <p:cNvPr id="34824" name="Picture 9" descr="https://encrypted-tbn1.google.com/images?q=tbn:ANd9GcTpUHy-xdnBNhv1Rdsxe5i5onBCMo8SKLpdLmxVDK8PMlycTot94Q"/>
          <p:cNvPicPr>
            <a:picLocks noChangeAspect="1" noChangeArrowheads="1"/>
          </p:cNvPicPr>
          <p:nvPr/>
        </p:nvPicPr>
        <p:blipFill>
          <a:blip r:embed="rId5" cstate="print"/>
          <a:srcRect/>
          <a:stretch>
            <a:fillRect/>
          </a:stretch>
        </p:blipFill>
        <p:spPr bwMode="auto">
          <a:xfrm>
            <a:off x="6364288" y="5016500"/>
            <a:ext cx="1524000" cy="1628775"/>
          </a:xfrm>
          <a:prstGeom prst="rect">
            <a:avLst/>
          </a:prstGeom>
          <a:noFill/>
          <a:ln w="9525">
            <a:noFill/>
            <a:miter lim="800000"/>
            <a:headEnd/>
            <a:tailEnd/>
          </a:ln>
        </p:spPr>
      </p:pic>
    </p:spTree>
    <p:extLst>
      <p:ext uri="{BB962C8B-B14F-4D97-AF65-F5344CB8AC3E}">
        <p14:creationId xmlns:p14="http://schemas.microsoft.com/office/powerpoint/2010/main" val="30891761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3" cstate="print"/>
          <a:srcRect/>
          <a:stretch>
            <a:fillRect/>
          </a:stretch>
        </p:blipFill>
        <p:spPr bwMode="auto">
          <a:xfrm>
            <a:off x="1447800" y="1219200"/>
            <a:ext cx="6172200" cy="4095750"/>
          </a:xfrm>
          <a:prstGeom prst="rect">
            <a:avLst/>
          </a:prstGeom>
          <a:noFill/>
          <a:ln w="9525">
            <a:noFill/>
            <a:miter lim="800000"/>
            <a:headEnd/>
            <a:tailEnd/>
          </a:ln>
        </p:spPr>
      </p:pic>
      <p:sp>
        <p:nvSpPr>
          <p:cNvPr id="3" name="TextBox 11"/>
          <p:cNvSpPr txBox="1">
            <a:spLocks noChangeArrowheads="1"/>
          </p:cNvSpPr>
          <p:nvPr/>
        </p:nvSpPr>
        <p:spPr bwMode="auto">
          <a:xfrm>
            <a:off x="2209800" y="5562600"/>
            <a:ext cx="4038600" cy="708025"/>
          </a:xfrm>
          <a:prstGeom prst="rect">
            <a:avLst/>
          </a:prstGeom>
          <a:noFill/>
          <a:ln w="9525">
            <a:noFill/>
            <a:miter lim="800000"/>
            <a:headEnd/>
            <a:tailEnd/>
          </a:ln>
        </p:spPr>
        <p:txBody>
          <a:bodyPr>
            <a:spAutoFit/>
          </a:bodyPr>
          <a:lstStyle/>
          <a:p>
            <a:pPr>
              <a:defRPr/>
            </a:pPr>
            <a:r>
              <a:rPr lang="en-US" sz="2000" b="1" dirty="0">
                <a:solidFill>
                  <a:schemeClr val="bg2"/>
                </a:solidFill>
                <a:latin typeface="+mn-lt"/>
              </a:rPr>
              <a:t>2011 International Astronautical Congress in S. Africa</a:t>
            </a:r>
          </a:p>
        </p:txBody>
      </p:sp>
      <p:sp>
        <p:nvSpPr>
          <p:cNvPr id="30724" name="Rectangle 1"/>
          <p:cNvSpPr>
            <a:spLocks noChangeArrowheads="1"/>
          </p:cNvSpPr>
          <p:nvPr/>
        </p:nvSpPr>
        <p:spPr bwMode="auto">
          <a:xfrm>
            <a:off x="0" y="152400"/>
            <a:ext cx="8839200" cy="830263"/>
          </a:xfrm>
          <a:prstGeom prst="rect">
            <a:avLst/>
          </a:prstGeom>
          <a:noFill/>
          <a:ln w="9525">
            <a:noFill/>
            <a:miter lim="800000"/>
            <a:headEnd/>
            <a:tailEnd/>
          </a:ln>
        </p:spPr>
        <p:txBody>
          <a:bodyPr>
            <a:spAutoFit/>
          </a:bodyPr>
          <a:lstStyle/>
          <a:p>
            <a:pPr algn="ctr"/>
            <a:r>
              <a:rPr lang="en-US" sz="2400" b="1">
                <a:solidFill>
                  <a:srgbClr val="00B0F0"/>
                </a:solidFill>
              </a:rPr>
              <a:t>STEM Education…Crosses Geographical and Cultural Boundaries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0" y="152400"/>
            <a:ext cx="8991600" cy="7493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2500" b="1" smtClean="0">
                <a:solidFill>
                  <a:schemeClr val="tx1"/>
                </a:solidFill>
              </a:rPr>
              <a:t>STEM Partnerships…Reaching Learners, Educators and Institutions</a:t>
            </a:r>
          </a:p>
        </p:txBody>
      </p:sp>
      <p:pic>
        <p:nvPicPr>
          <p:cNvPr id="23555" name="Picture 5" descr="carnegie-foundation-for-the-advancement-of-teaching-85305366.jpg"/>
          <p:cNvPicPr>
            <a:picLocks noChangeAspect="1"/>
          </p:cNvPicPr>
          <p:nvPr/>
        </p:nvPicPr>
        <p:blipFill>
          <a:blip r:embed="rId3" cstate="print"/>
          <a:srcRect/>
          <a:stretch>
            <a:fillRect/>
          </a:stretch>
        </p:blipFill>
        <p:spPr bwMode="auto">
          <a:xfrm>
            <a:off x="4495800" y="2625725"/>
            <a:ext cx="3505200" cy="855663"/>
          </a:xfrm>
          <a:prstGeom prst="rect">
            <a:avLst/>
          </a:prstGeom>
          <a:noFill/>
          <a:ln w="9525">
            <a:noFill/>
            <a:miter lim="800000"/>
            <a:headEnd/>
            <a:tailEnd/>
          </a:ln>
        </p:spPr>
      </p:pic>
      <p:pic>
        <p:nvPicPr>
          <p:cNvPr id="23556" name="Content Placeholder 3" descr="IMG_0109.JPG"/>
          <p:cNvPicPr>
            <a:picLocks noChangeAspect="1"/>
          </p:cNvPicPr>
          <p:nvPr/>
        </p:nvPicPr>
        <p:blipFill>
          <a:blip r:embed="rId4" cstate="print"/>
          <a:srcRect t="3409" b="2841"/>
          <a:stretch>
            <a:fillRect/>
          </a:stretch>
        </p:blipFill>
        <p:spPr bwMode="auto">
          <a:xfrm>
            <a:off x="457200" y="1219200"/>
            <a:ext cx="3657600" cy="4886325"/>
          </a:xfrm>
          <a:prstGeom prst="rect">
            <a:avLst/>
          </a:prstGeom>
          <a:noFill/>
          <a:ln w="9525">
            <a:noFill/>
            <a:miter lim="800000"/>
            <a:headEnd/>
            <a:tailEnd/>
          </a:ln>
        </p:spPr>
      </p:pic>
      <p:pic>
        <p:nvPicPr>
          <p:cNvPr id="23557" name="Picture 6" descr="https://encrypted-tbn3.google.com/images?q=tbn:ANd9GcTmd6T-LV-SpQDl5ZCRQUzS_MXYu4L80Xjj79elH8jY24jHWLHn"/>
          <p:cNvPicPr>
            <a:picLocks noChangeAspect="1" noChangeArrowheads="1"/>
          </p:cNvPicPr>
          <p:nvPr/>
        </p:nvPicPr>
        <p:blipFill>
          <a:blip r:embed="rId5" cstate="print"/>
          <a:srcRect/>
          <a:stretch>
            <a:fillRect/>
          </a:stretch>
        </p:blipFill>
        <p:spPr bwMode="auto">
          <a:xfrm>
            <a:off x="4495800" y="1273175"/>
            <a:ext cx="3505200" cy="1141413"/>
          </a:xfrm>
          <a:prstGeom prst="rect">
            <a:avLst/>
          </a:prstGeom>
          <a:noFill/>
          <a:ln w="9525">
            <a:noFill/>
            <a:miter lim="800000"/>
            <a:headEnd/>
            <a:tailEnd/>
          </a:ln>
        </p:spPr>
      </p:pic>
      <p:pic>
        <p:nvPicPr>
          <p:cNvPr id="23558" name="Picture 10"/>
          <p:cNvPicPr>
            <a:picLocks noChangeAspect="1" noChangeArrowheads="1"/>
          </p:cNvPicPr>
          <p:nvPr/>
        </p:nvPicPr>
        <p:blipFill>
          <a:blip r:embed="rId6" cstate="print"/>
          <a:srcRect/>
          <a:stretch>
            <a:fillRect/>
          </a:stretch>
        </p:blipFill>
        <p:spPr bwMode="auto">
          <a:xfrm>
            <a:off x="4495800" y="3783013"/>
            <a:ext cx="3505200" cy="2298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0" y="152400"/>
            <a:ext cx="9067800" cy="749300"/>
          </a:xfrm>
          <a:prstGeom prst="rect">
            <a:avLst/>
          </a:prstGeom>
          <a:noFill/>
          <a:ln w="9525">
            <a:noFill/>
            <a:miter lim="800000"/>
            <a:headEnd/>
            <a:tailEnd/>
          </a:ln>
        </p:spPr>
        <p:txBody>
          <a:bodyPr/>
          <a:lstStyle/>
          <a:p>
            <a:pPr algn="ctr" eaLnBrk="0" hangingPunct="0"/>
            <a:r>
              <a:rPr lang="en-US" sz="2500" b="1" dirty="0">
                <a:ea typeface="ヒラギノ角ゴ Pro W3" charset="-128"/>
              </a:rPr>
              <a:t>STEM Partnerships…Building the Future Together</a:t>
            </a:r>
          </a:p>
        </p:txBody>
      </p:sp>
      <p:pic>
        <p:nvPicPr>
          <p:cNvPr id="24579" name="Picture 4"/>
          <p:cNvPicPr>
            <a:picLocks noChangeAspect="1" noChangeArrowheads="1"/>
          </p:cNvPicPr>
          <p:nvPr/>
        </p:nvPicPr>
        <p:blipFill>
          <a:blip r:embed="rId3" cstate="print"/>
          <a:srcRect/>
          <a:stretch>
            <a:fillRect/>
          </a:stretch>
        </p:blipFill>
        <p:spPr bwMode="auto">
          <a:xfrm>
            <a:off x="304800" y="1066800"/>
            <a:ext cx="3756025" cy="2335213"/>
          </a:xfrm>
          <a:prstGeom prst="rect">
            <a:avLst/>
          </a:prstGeom>
          <a:noFill/>
          <a:ln w="22225">
            <a:solidFill>
              <a:schemeClr val="tx1"/>
            </a:solidFill>
            <a:miter lim="800000"/>
            <a:headEnd/>
            <a:tailEnd/>
          </a:ln>
        </p:spPr>
      </p:pic>
      <p:pic>
        <p:nvPicPr>
          <p:cNvPr id="24580" name="Picture 7"/>
          <p:cNvPicPr>
            <a:picLocks noChangeAspect="1" noChangeArrowheads="1"/>
          </p:cNvPicPr>
          <p:nvPr/>
        </p:nvPicPr>
        <p:blipFill>
          <a:blip r:embed="rId4" cstate="print"/>
          <a:srcRect l="33234" t="16058" r="32655" b="24179"/>
          <a:stretch>
            <a:fillRect/>
          </a:stretch>
        </p:blipFill>
        <p:spPr bwMode="auto">
          <a:xfrm>
            <a:off x="304800" y="3733800"/>
            <a:ext cx="3748088" cy="2743200"/>
          </a:xfrm>
          <a:prstGeom prst="rect">
            <a:avLst/>
          </a:prstGeom>
          <a:noFill/>
          <a:ln w="9525">
            <a:noFill/>
            <a:miter lim="800000"/>
            <a:headEnd/>
            <a:tailEnd/>
          </a:ln>
        </p:spPr>
      </p:pic>
      <p:pic>
        <p:nvPicPr>
          <p:cNvPr id="24581" name="Picture 6" descr="univision_logo.jpg"/>
          <p:cNvPicPr>
            <a:picLocks noChangeAspect="1"/>
          </p:cNvPicPr>
          <p:nvPr/>
        </p:nvPicPr>
        <p:blipFill>
          <a:blip r:embed="rId5" cstate="print"/>
          <a:srcRect/>
          <a:stretch>
            <a:fillRect/>
          </a:stretch>
        </p:blipFill>
        <p:spPr bwMode="auto">
          <a:xfrm>
            <a:off x="2701925" y="3733800"/>
            <a:ext cx="1289050" cy="1219200"/>
          </a:xfrm>
          <a:prstGeom prst="rect">
            <a:avLst/>
          </a:prstGeom>
          <a:noFill/>
          <a:ln w="9525">
            <a:noFill/>
            <a:miter lim="800000"/>
            <a:headEnd/>
            <a:tailEnd/>
          </a:ln>
        </p:spPr>
      </p:pic>
      <p:sp>
        <p:nvSpPr>
          <p:cNvPr id="24582" name="TextBox 8"/>
          <p:cNvSpPr txBox="1">
            <a:spLocks noChangeArrowheads="1"/>
          </p:cNvSpPr>
          <p:nvPr/>
        </p:nvSpPr>
        <p:spPr bwMode="auto">
          <a:xfrm>
            <a:off x="4921069" y="1490662"/>
            <a:ext cx="3581400" cy="371475"/>
          </a:xfrm>
          <a:prstGeom prst="rect">
            <a:avLst/>
          </a:prstGeom>
          <a:noFill/>
          <a:ln w="9525">
            <a:noFill/>
            <a:miter lim="800000"/>
            <a:headEnd/>
            <a:tailEnd/>
          </a:ln>
        </p:spPr>
        <p:txBody>
          <a:bodyPr>
            <a:spAutoFit/>
          </a:bodyPr>
          <a:lstStyle/>
          <a:p>
            <a:pPr algn="ctr"/>
            <a:r>
              <a:rPr lang="en-US" dirty="0" err="1"/>
              <a:t>Will.I.Am</a:t>
            </a:r>
            <a:endParaRPr lang="en-US" dirty="0"/>
          </a:p>
        </p:txBody>
      </p:sp>
      <p:sp>
        <p:nvSpPr>
          <p:cNvPr id="24583" name="TextBox 8"/>
          <p:cNvSpPr txBox="1">
            <a:spLocks noChangeArrowheads="1"/>
          </p:cNvSpPr>
          <p:nvPr/>
        </p:nvSpPr>
        <p:spPr bwMode="auto">
          <a:xfrm>
            <a:off x="304800" y="3352800"/>
            <a:ext cx="3733800" cy="369888"/>
          </a:xfrm>
          <a:prstGeom prst="rect">
            <a:avLst/>
          </a:prstGeom>
          <a:noFill/>
          <a:ln w="9525">
            <a:noFill/>
            <a:miter lim="800000"/>
            <a:headEnd/>
            <a:tailEnd/>
          </a:ln>
        </p:spPr>
        <p:txBody>
          <a:bodyPr>
            <a:spAutoFit/>
          </a:bodyPr>
          <a:lstStyle/>
          <a:p>
            <a:pPr algn="ctr"/>
            <a:r>
              <a:rPr lang="en-US"/>
              <a:t>LEGO</a:t>
            </a:r>
          </a:p>
        </p:txBody>
      </p:sp>
      <p:sp>
        <p:nvSpPr>
          <p:cNvPr id="24584" name="TextBox 8"/>
          <p:cNvSpPr txBox="1">
            <a:spLocks noChangeArrowheads="1"/>
          </p:cNvSpPr>
          <p:nvPr/>
        </p:nvSpPr>
        <p:spPr bwMode="auto">
          <a:xfrm>
            <a:off x="4038600" y="5029200"/>
            <a:ext cx="1295400" cy="369888"/>
          </a:xfrm>
          <a:prstGeom prst="rect">
            <a:avLst/>
          </a:prstGeom>
          <a:noFill/>
          <a:ln w="9525">
            <a:noFill/>
            <a:miter lim="800000"/>
            <a:headEnd/>
            <a:tailEnd/>
          </a:ln>
        </p:spPr>
        <p:txBody>
          <a:bodyPr>
            <a:spAutoFit/>
          </a:bodyPr>
          <a:lstStyle/>
          <a:p>
            <a:r>
              <a:rPr lang="en-US"/>
              <a:t>Univision</a:t>
            </a:r>
          </a:p>
        </p:txBody>
      </p:sp>
      <p:pic>
        <p:nvPicPr>
          <p:cNvPr id="24585" name="Picture 11" descr="http://farm7.staticflickr.com/6056/6432082411_35a019737a_z.jpg"/>
          <p:cNvPicPr>
            <a:picLocks noChangeAspect="1" noChangeArrowheads="1"/>
          </p:cNvPicPr>
          <p:nvPr/>
        </p:nvPicPr>
        <p:blipFill>
          <a:blip r:embed="rId6" cstate="print"/>
          <a:srcRect/>
          <a:stretch>
            <a:fillRect/>
          </a:stretch>
        </p:blipFill>
        <p:spPr bwMode="auto">
          <a:xfrm>
            <a:off x="4686300" y="1916112"/>
            <a:ext cx="4004062" cy="3113087"/>
          </a:xfrm>
          <a:prstGeom prst="rect">
            <a:avLst/>
          </a:prstGeom>
          <a:noFill/>
          <a:ln w="22225">
            <a:solidFill>
              <a:schemeClr val="tx1"/>
            </a:solid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0" y="0"/>
            <a:ext cx="8610600" cy="533400"/>
          </a:xfrm>
          <a:prstGeom prst="rect">
            <a:avLst/>
          </a:prstGeom>
          <a:noFill/>
          <a:ln w="9525">
            <a:noFill/>
            <a:miter lim="800000"/>
            <a:headEnd/>
            <a:tailEnd/>
          </a:ln>
        </p:spPr>
        <p:txBody>
          <a:bodyPr/>
          <a:lstStyle/>
          <a:p>
            <a:pPr algn="ctr" eaLnBrk="0" hangingPunct="0"/>
            <a:r>
              <a:rPr lang="en-US" sz="2500" b="1" dirty="0" smtClean="0"/>
              <a:t>Hands-on </a:t>
            </a:r>
            <a:r>
              <a:rPr lang="en-US" sz="2500" b="1" dirty="0"/>
              <a:t>STEM Activities Engage </a:t>
            </a:r>
            <a:r>
              <a:rPr lang="en-US" sz="2500" b="1" dirty="0" smtClean="0"/>
              <a:t>Students</a:t>
            </a:r>
          </a:p>
          <a:p>
            <a:pPr algn="ctr" eaLnBrk="0" hangingPunct="0"/>
            <a:r>
              <a:rPr lang="en-US" sz="2500" b="1" dirty="0" smtClean="0"/>
              <a:t>MIAC</a:t>
            </a:r>
            <a:r>
              <a:rPr lang="en-US" sz="2500" b="1" dirty="0"/>
              <a:t/>
            </a:r>
            <a:br>
              <a:rPr lang="en-US" sz="2500" b="1" dirty="0"/>
            </a:br>
            <a:endParaRPr lang="en-US" sz="2500" b="1" dirty="0"/>
          </a:p>
          <a:p>
            <a:pPr algn="ctr" eaLnBrk="0" hangingPunct="0"/>
            <a:r>
              <a:rPr lang="en-US" b="1" dirty="0"/>
              <a:t> “Tell me and I'll forget; show me and I may remember; involve me and I'll understand.”</a:t>
            </a:r>
          </a:p>
          <a:p>
            <a:pPr algn="ctr" eaLnBrk="0" hangingPunct="0"/>
            <a:endParaRPr lang="en-US" sz="2500" b="1" dirty="0">
              <a:solidFill>
                <a:srgbClr val="00B0F0"/>
              </a:solidFill>
            </a:endParaRPr>
          </a:p>
        </p:txBody>
      </p:sp>
      <p:pic>
        <p:nvPicPr>
          <p:cNvPr id="36867" name="Picture 5" descr="first%20robotics%20competition.jpg">
            <a:hlinkClick r:id="" action="ppaction://noaction"/>
          </p:cNvPr>
          <p:cNvPicPr>
            <a:picLocks noChangeAspect="1"/>
          </p:cNvPicPr>
          <p:nvPr/>
        </p:nvPicPr>
        <p:blipFill>
          <a:blip r:embed="rId3" cstate="print"/>
          <a:srcRect/>
          <a:stretch>
            <a:fillRect/>
          </a:stretch>
        </p:blipFill>
        <p:spPr bwMode="auto">
          <a:xfrm>
            <a:off x="457200" y="1600200"/>
            <a:ext cx="3924300" cy="2362200"/>
          </a:xfrm>
          <a:prstGeom prst="rect">
            <a:avLst/>
          </a:prstGeom>
          <a:noFill/>
          <a:ln w="9525">
            <a:noFill/>
            <a:miter lim="800000"/>
            <a:headEnd/>
            <a:tailEnd/>
          </a:ln>
        </p:spPr>
      </p:pic>
      <p:sp>
        <p:nvSpPr>
          <p:cNvPr id="36868" name="TextBox 10"/>
          <p:cNvSpPr txBox="1">
            <a:spLocks noChangeArrowheads="1"/>
          </p:cNvSpPr>
          <p:nvPr/>
        </p:nvSpPr>
        <p:spPr bwMode="auto">
          <a:xfrm>
            <a:off x="4800600" y="4953000"/>
            <a:ext cx="3810000" cy="369888"/>
          </a:xfrm>
          <a:prstGeom prst="rect">
            <a:avLst/>
          </a:prstGeom>
          <a:noFill/>
          <a:ln w="9525">
            <a:noFill/>
            <a:miter lim="800000"/>
            <a:headEnd/>
            <a:tailEnd/>
          </a:ln>
        </p:spPr>
        <p:txBody>
          <a:bodyPr>
            <a:spAutoFit/>
          </a:bodyPr>
          <a:lstStyle/>
          <a:p>
            <a:pPr algn="ctr"/>
            <a:r>
              <a:rPr lang="en-US"/>
              <a:t>Great Moonbuggy Race</a:t>
            </a:r>
          </a:p>
        </p:txBody>
      </p:sp>
      <p:sp>
        <p:nvSpPr>
          <p:cNvPr id="36869" name="TextBox 6"/>
          <p:cNvSpPr txBox="1">
            <a:spLocks noChangeArrowheads="1"/>
          </p:cNvSpPr>
          <p:nvPr/>
        </p:nvSpPr>
        <p:spPr bwMode="auto">
          <a:xfrm>
            <a:off x="457200" y="3962400"/>
            <a:ext cx="3962400" cy="369888"/>
          </a:xfrm>
          <a:prstGeom prst="rect">
            <a:avLst/>
          </a:prstGeom>
          <a:noFill/>
          <a:ln w="9525">
            <a:noFill/>
            <a:miter lim="800000"/>
            <a:headEnd/>
            <a:tailEnd/>
          </a:ln>
        </p:spPr>
        <p:txBody>
          <a:bodyPr>
            <a:spAutoFit/>
          </a:bodyPr>
          <a:lstStyle/>
          <a:p>
            <a:pPr algn="ctr"/>
            <a:r>
              <a:rPr lang="en-US"/>
              <a:t>FIRST Robotics</a:t>
            </a:r>
          </a:p>
        </p:txBody>
      </p:sp>
      <p:pic>
        <p:nvPicPr>
          <p:cNvPr id="36870" name="Picture 9" descr="533250main_md2011_6_466.jpg">
            <a:hlinkClick r:id="" action="ppaction://noaction"/>
          </p:cNvPr>
          <p:cNvPicPr>
            <a:picLocks noChangeAspect="1"/>
          </p:cNvPicPr>
          <p:nvPr/>
        </p:nvPicPr>
        <p:blipFill>
          <a:blip r:embed="rId4" cstate="print"/>
          <a:srcRect r="14517"/>
          <a:stretch>
            <a:fillRect/>
          </a:stretch>
        </p:blipFill>
        <p:spPr bwMode="auto">
          <a:xfrm>
            <a:off x="4800600" y="2590800"/>
            <a:ext cx="3786188" cy="2357438"/>
          </a:xfrm>
          <a:prstGeom prst="rect">
            <a:avLst/>
          </a:prstGeom>
          <a:noFill/>
          <a:ln w="9525">
            <a:noFill/>
            <a:miter lim="800000"/>
            <a:headEnd/>
            <a:tailEnd/>
          </a:ln>
        </p:spPr>
      </p:pic>
      <p:pic>
        <p:nvPicPr>
          <p:cNvPr id="36871" name="Picture 11" descr="dmlc-words-square-300_0.png"/>
          <p:cNvPicPr>
            <a:picLocks noChangeAspect="1"/>
          </p:cNvPicPr>
          <p:nvPr/>
        </p:nvPicPr>
        <p:blipFill>
          <a:blip r:embed="rId5" cstate="print"/>
          <a:srcRect/>
          <a:stretch>
            <a:fillRect/>
          </a:stretch>
        </p:blipFill>
        <p:spPr bwMode="auto">
          <a:xfrm>
            <a:off x="1295400" y="4572000"/>
            <a:ext cx="2895600" cy="18288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s130e012150.jpg"/>
          <p:cNvPicPr>
            <a:picLocks noChangeAspect="1"/>
          </p:cNvPicPr>
          <p:nvPr/>
        </p:nvPicPr>
        <p:blipFill>
          <a:blip r:embed="rId3" cstate="print"/>
          <a:srcRect t="11885" b="13831"/>
          <a:stretch>
            <a:fillRect/>
          </a:stretch>
        </p:blipFill>
        <p:spPr bwMode="auto">
          <a:xfrm>
            <a:off x="0" y="3048000"/>
            <a:ext cx="9144000" cy="3810000"/>
          </a:xfrm>
          <a:prstGeom prst="rect">
            <a:avLst/>
          </a:prstGeom>
          <a:noFill/>
          <a:ln w="9525">
            <a:noFill/>
            <a:miter lim="800000"/>
            <a:headEnd/>
            <a:tailEnd/>
          </a:ln>
        </p:spPr>
      </p:pic>
      <p:sp>
        <p:nvSpPr>
          <p:cNvPr id="39939" name="Rectangle 1"/>
          <p:cNvSpPr>
            <a:spLocks noChangeArrowheads="1"/>
          </p:cNvSpPr>
          <p:nvPr/>
        </p:nvSpPr>
        <p:spPr bwMode="auto">
          <a:xfrm>
            <a:off x="0" y="152400"/>
            <a:ext cx="8915400" cy="830997"/>
          </a:xfrm>
          <a:prstGeom prst="rect">
            <a:avLst/>
          </a:prstGeom>
          <a:noFill/>
          <a:ln w="9525">
            <a:noFill/>
            <a:miter lim="800000"/>
            <a:headEnd/>
            <a:tailEnd/>
          </a:ln>
        </p:spPr>
        <p:txBody>
          <a:bodyPr>
            <a:spAutoFit/>
          </a:bodyPr>
          <a:lstStyle/>
          <a:p>
            <a:pPr algn="ctr"/>
            <a:r>
              <a:rPr lang="en-US" sz="2400" b="1" dirty="0"/>
              <a:t>International Space </a:t>
            </a:r>
            <a:r>
              <a:rPr lang="en-US" sz="2400" b="1" dirty="0" smtClean="0"/>
              <a:t>Station…Engaging and Educating </a:t>
            </a:r>
          </a:p>
          <a:p>
            <a:pPr algn="ctr"/>
            <a:r>
              <a:rPr lang="en-US" sz="2400" b="1" dirty="0" smtClean="0"/>
              <a:t>MIAC Students </a:t>
            </a:r>
            <a:r>
              <a:rPr lang="en-US" sz="2400" b="1" dirty="0"/>
              <a:t>in STEM</a:t>
            </a:r>
          </a:p>
        </p:txBody>
      </p:sp>
      <p:pic>
        <p:nvPicPr>
          <p:cNvPr id="39940" name="Picture 3" descr="593193main_iss029e011305_1600_946-710.jpg"/>
          <p:cNvPicPr>
            <a:picLocks noChangeAspect="1"/>
          </p:cNvPicPr>
          <p:nvPr/>
        </p:nvPicPr>
        <p:blipFill>
          <a:blip r:embed="rId4" cstate="print"/>
          <a:srcRect/>
          <a:stretch>
            <a:fillRect/>
          </a:stretch>
        </p:blipFill>
        <p:spPr bwMode="auto">
          <a:xfrm>
            <a:off x="6553199" y="1416844"/>
            <a:ext cx="2182813" cy="1638300"/>
          </a:xfrm>
          <a:prstGeom prst="rect">
            <a:avLst/>
          </a:prstGeom>
          <a:noFill/>
          <a:ln w="9525">
            <a:noFill/>
            <a:miter lim="800000"/>
            <a:headEnd/>
            <a:tailEnd/>
          </a:ln>
        </p:spPr>
      </p:pic>
      <p:pic>
        <p:nvPicPr>
          <p:cNvPr id="39941" name="Picture 6" descr="138146main_downlinka.jpg"/>
          <p:cNvPicPr>
            <a:picLocks noChangeAspect="1"/>
          </p:cNvPicPr>
          <p:nvPr/>
        </p:nvPicPr>
        <p:blipFill>
          <a:blip r:embed="rId5" cstate="print"/>
          <a:srcRect/>
          <a:stretch>
            <a:fillRect/>
          </a:stretch>
        </p:blipFill>
        <p:spPr bwMode="auto">
          <a:xfrm>
            <a:off x="381000" y="1371600"/>
            <a:ext cx="2362200" cy="1639888"/>
          </a:xfrm>
          <a:prstGeom prst="rect">
            <a:avLst/>
          </a:prstGeom>
          <a:noFill/>
          <a:ln w="9525">
            <a:noFill/>
            <a:miter lim="800000"/>
            <a:headEnd/>
            <a:tailEnd/>
          </a:ln>
        </p:spPr>
      </p:pic>
      <p:pic>
        <p:nvPicPr>
          <p:cNvPr id="39942" name="Picture 7" descr="http://www.gameranx.com/img/12-Mar/angrybirdsspacepc.jpg"/>
          <p:cNvPicPr>
            <a:picLocks noChangeAspect="1" noChangeArrowheads="1"/>
          </p:cNvPicPr>
          <p:nvPr/>
        </p:nvPicPr>
        <p:blipFill>
          <a:blip r:embed="rId6" cstate="print"/>
          <a:srcRect/>
          <a:stretch>
            <a:fillRect/>
          </a:stretch>
        </p:blipFill>
        <p:spPr bwMode="auto">
          <a:xfrm>
            <a:off x="2971800" y="1295400"/>
            <a:ext cx="3352800" cy="18811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0" y="228600"/>
            <a:ext cx="8763000" cy="7493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2500" b="1" smtClean="0">
                <a:solidFill>
                  <a:schemeClr val="tx1"/>
                </a:solidFill>
              </a:rPr>
              <a:t>Looking Towards the Future: Opportunities for the </a:t>
            </a:r>
            <a:br>
              <a:rPr lang="en-US" sz="2500" b="1" smtClean="0">
                <a:solidFill>
                  <a:schemeClr val="tx1"/>
                </a:solidFill>
              </a:rPr>
            </a:br>
            <a:r>
              <a:rPr lang="en-US" sz="2500" b="1" smtClean="0">
                <a:solidFill>
                  <a:schemeClr val="tx1"/>
                </a:solidFill>
              </a:rPr>
              <a:t>Next Generation </a:t>
            </a:r>
          </a:p>
        </p:txBody>
      </p:sp>
      <p:sp>
        <p:nvSpPr>
          <p:cNvPr id="51203" name="Content Placeholder 2"/>
          <p:cNvSpPr>
            <a:spLocks noGrp="1"/>
          </p:cNvSpPr>
          <p:nvPr>
            <p:ph idx="1"/>
          </p:nvPr>
        </p:nvSpPr>
        <p:spPr bwMode="auto">
          <a:xfrm>
            <a:off x="533400" y="1219200"/>
            <a:ext cx="7772400" cy="4953000"/>
          </a:xfrm>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a:p>
            <a:endParaRPr lang="en-US" dirty="0" smtClean="0"/>
          </a:p>
        </p:txBody>
      </p:sp>
      <p:pic>
        <p:nvPicPr>
          <p:cNvPr id="51204" name="Picture 3" descr="msl_rover_big.jpg"/>
          <p:cNvPicPr>
            <a:picLocks noChangeAspect="1"/>
          </p:cNvPicPr>
          <p:nvPr/>
        </p:nvPicPr>
        <p:blipFill>
          <a:blip r:embed="rId3" cstate="print"/>
          <a:srcRect/>
          <a:stretch>
            <a:fillRect/>
          </a:stretch>
        </p:blipFill>
        <p:spPr bwMode="auto">
          <a:xfrm>
            <a:off x="685800" y="4495800"/>
            <a:ext cx="3200400" cy="2171700"/>
          </a:xfrm>
          <a:prstGeom prst="rect">
            <a:avLst/>
          </a:prstGeom>
          <a:noFill/>
          <a:ln w="22225">
            <a:solidFill>
              <a:schemeClr val="tx1"/>
            </a:solidFill>
            <a:miter lim="800000"/>
            <a:headEnd/>
            <a:tailEnd/>
          </a:ln>
        </p:spPr>
      </p:pic>
      <p:pic>
        <p:nvPicPr>
          <p:cNvPr id="51205" name="Picture 4" descr="International%20Space%20Station.jpg"/>
          <p:cNvPicPr>
            <a:picLocks noChangeAspect="1"/>
          </p:cNvPicPr>
          <p:nvPr/>
        </p:nvPicPr>
        <p:blipFill>
          <a:blip r:embed="rId4" cstate="print"/>
          <a:srcRect/>
          <a:stretch>
            <a:fillRect/>
          </a:stretch>
        </p:blipFill>
        <p:spPr bwMode="auto">
          <a:xfrm>
            <a:off x="609600" y="1219200"/>
            <a:ext cx="3276600" cy="2190750"/>
          </a:xfrm>
          <a:prstGeom prst="rect">
            <a:avLst/>
          </a:prstGeom>
          <a:noFill/>
          <a:ln w="22225">
            <a:solidFill>
              <a:schemeClr val="tx1"/>
            </a:solidFill>
            <a:miter lim="800000"/>
            <a:headEnd/>
            <a:tailEnd/>
          </a:ln>
        </p:spPr>
      </p:pic>
      <p:pic>
        <p:nvPicPr>
          <p:cNvPr id="51206" name="Picture 6" descr="SLS Concept.JPG"/>
          <p:cNvPicPr>
            <a:picLocks noChangeAspect="1"/>
          </p:cNvPicPr>
          <p:nvPr/>
        </p:nvPicPr>
        <p:blipFill>
          <a:blip r:embed="rId5" cstate="print"/>
          <a:srcRect l="22885" r="22980"/>
          <a:stretch>
            <a:fillRect/>
          </a:stretch>
        </p:blipFill>
        <p:spPr bwMode="auto">
          <a:xfrm>
            <a:off x="4572000" y="1219200"/>
            <a:ext cx="1905000" cy="2693988"/>
          </a:xfrm>
          <a:prstGeom prst="rect">
            <a:avLst/>
          </a:prstGeom>
          <a:noFill/>
          <a:ln w="22225">
            <a:solidFill>
              <a:schemeClr val="tx1"/>
            </a:solidFill>
            <a:miter lim="800000"/>
            <a:headEnd/>
            <a:tailEnd/>
          </a:ln>
        </p:spPr>
      </p:pic>
      <p:sp>
        <p:nvSpPr>
          <p:cNvPr id="51207" name="TextBox 8"/>
          <p:cNvSpPr txBox="1">
            <a:spLocks noChangeArrowheads="1"/>
          </p:cNvSpPr>
          <p:nvPr/>
        </p:nvSpPr>
        <p:spPr bwMode="auto">
          <a:xfrm>
            <a:off x="685800" y="3429000"/>
            <a:ext cx="3200400" cy="369888"/>
          </a:xfrm>
          <a:prstGeom prst="rect">
            <a:avLst/>
          </a:prstGeom>
          <a:noFill/>
          <a:ln w="9525">
            <a:noFill/>
            <a:miter lim="800000"/>
            <a:headEnd/>
            <a:tailEnd/>
          </a:ln>
        </p:spPr>
        <p:txBody>
          <a:bodyPr>
            <a:spAutoFit/>
          </a:bodyPr>
          <a:lstStyle/>
          <a:p>
            <a:r>
              <a:rPr lang="en-US"/>
              <a:t>International Space Station</a:t>
            </a:r>
          </a:p>
        </p:txBody>
      </p:sp>
      <p:sp>
        <p:nvSpPr>
          <p:cNvPr id="51208" name="TextBox 9"/>
          <p:cNvSpPr txBox="1">
            <a:spLocks noChangeArrowheads="1"/>
          </p:cNvSpPr>
          <p:nvPr/>
        </p:nvSpPr>
        <p:spPr bwMode="auto">
          <a:xfrm>
            <a:off x="6477000" y="3352800"/>
            <a:ext cx="1981200" cy="646113"/>
          </a:xfrm>
          <a:prstGeom prst="rect">
            <a:avLst/>
          </a:prstGeom>
          <a:noFill/>
          <a:ln w="9525">
            <a:noFill/>
            <a:miter lim="800000"/>
            <a:headEnd/>
            <a:tailEnd/>
          </a:ln>
        </p:spPr>
        <p:txBody>
          <a:bodyPr>
            <a:spAutoFit/>
          </a:bodyPr>
          <a:lstStyle/>
          <a:p>
            <a:r>
              <a:rPr lang="en-US"/>
              <a:t>New Space Launch System</a:t>
            </a:r>
          </a:p>
        </p:txBody>
      </p:sp>
      <p:sp>
        <p:nvSpPr>
          <p:cNvPr id="51209" name="TextBox 10"/>
          <p:cNvSpPr txBox="1">
            <a:spLocks noChangeArrowheads="1"/>
          </p:cNvSpPr>
          <p:nvPr/>
        </p:nvSpPr>
        <p:spPr bwMode="auto">
          <a:xfrm>
            <a:off x="762000" y="4114800"/>
            <a:ext cx="2895600" cy="369888"/>
          </a:xfrm>
          <a:prstGeom prst="rect">
            <a:avLst/>
          </a:prstGeom>
          <a:noFill/>
          <a:ln w="9525">
            <a:noFill/>
            <a:miter lim="800000"/>
            <a:headEnd/>
            <a:tailEnd/>
          </a:ln>
        </p:spPr>
        <p:txBody>
          <a:bodyPr>
            <a:spAutoFit/>
          </a:bodyPr>
          <a:lstStyle/>
          <a:p>
            <a:r>
              <a:rPr lang="en-US"/>
              <a:t>Mars Science Laboratory</a:t>
            </a:r>
          </a:p>
        </p:txBody>
      </p:sp>
      <p:sp>
        <p:nvSpPr>
          <p:cNvPr id="51210" name="TextBox 11"/>
          <p:cNvSpPr txBox="1">
            <a:spLocks noChangeArrowheads="1"/>
          </p:cNvSpPr>
          <p:nvPr/>
        </p:nvSpPr>
        <p:spPr bwMode="auto">
          <a:xfrm>
            <a:off x="4572000" y="4125912"/>
            <a:ext cx="2743200" cy="369888"/>
          </a:xfrm>
          <a:prstGeom prst="rect">
            <a:avLst/>
          </a:prstGeom>
          <a:noFill/>
          <a:ln w="9525">
            <a:noFill/>
            <a:miter lim="800000"/>
            <a:headEnd/>
            <a:tailEnd/>
          </a:ln>
        </p:spPr>
        <p:txBody>
          <a:bodyPr>
            <a:spAutoFit/>
          </a:bodyPr>
          <a:lstStyle/>
          <a:p>
            <a:pPr algn="ctr"/>
            <a:r>
              <a:rPr lang="en-US" dirty="0"/>
              <a:t>NASA’s </a:t>
            </a:r>
            <a:r>
              <a:rPr lang="en-US" dirty="0" smtClean="0"/>
              <a:t>ORION</a:t>
            </a:r>
            <a:endParaRPr lang="en-US" dirty="0"/>
          </a:p>
        </p:txBody>
      </p:sp>
      <p:pic>
        <p:nvPicPr>
          <p:cNvPr id="51211" name="Picture 13" descr="http://www.nasa.gov/images/content/582176main_image_2046_800-600.jpg"/>
          <p:cNvPicPr>
            <a:picLocks noChangeAspect="1" noChangeArrowheads="1"/>
          </p:cNvPicPr>
          <p:nvPr/>
        </p:nvPicPr>
        <p:blipFill rotWithShape="1">
          <a:blip r:embed="rId6" cstate="print"/>
          <a:srcRect l="11494" t="9531" r="11987" b="13457"/>
          <a:stretch/>
        </p:blipFill>
        <p:spPr bwMode="auto">
          <a:xfrm>
            <a:off x="4572000" y="4454573"/>
            <a:ext cx="2986314" cy="2254154"/>
          </a:xfrm>
          <a:prstGeom prst="rect">
            <a:avLst/>
          </a:prstGeom>
          <a:noFill/>
          <a:ln w="222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914400"/>
            <a:ext cx="8915400" cy="822325"/>
          </a:xfrm>
          <a:prstGeom prst="rect">
            <a:avLst/>
          </a:prstGeom>
          <a:noFill/>
          <a:ln w="9525">
            <a:noFill/>
            <a:miter lim="800000"/>
            <a:headEnd/>
            <a:tailEnd/>
          </a:ln>
          <a:effectLst/>
        </p:spPr>
        <p:txBody>
          <a:bodyPr>
            <a:spAutoFit/>
          </a:bodyPr>
          <a:lstStyle/>
          <a:p>
            <a:pPr algn="ctr"/>
            <a:endParaRPr lang="en-US" sz="2400" dirty="0">
              <a:latin typeface="Times New Roman" pitchFamily="18" charset="0"/>
            </a:endParaRPr>
          </a:p>
          <a:p>
            <a:pPr algn="ctr"/>
            <a:endParaRPr lang="en-US" sz="2400" dirty="0">
              <a:latin typeface="Times New Roman" pitchFamily="18" charset="0"/>
            </a:endParaRPr>
          </a:p>
        </p:txBody>
      </p:sp>
      <p:sp>
        <p:nvSpPr>
          <p:cNvPr id="20485" name="Rectangle 5"/>
          <p:cNvSpPr>
            <a:spLocks noGrp="1" noChangeArrowheads="1"/>
          </p:cNvSpPr>
          <p:nvPr>
            <p:ph type="ctrTitle"/>
          </p:nvPr>
        </p:nvSpPr>
        <p:spPr>
          <a:xfrm>
            <a:off x="685800" y="2130425"/>
            <a:ext cx="7772400" cy="1831975"/>
          </a:xfrm>
        </p:spPr>
        <p:txBody>
          <a:bodyPr>
            <a:normAutofit fontScale="90000"/>
          </a:bodyPr>
          <a:lstStyle/>
          <a:p>
            <a:r>
              <a:rPr lang="en-US" sz="3200" b="1" dirty="0">
                <a:solidFill>
                  <a:schemeClr val="tx1"/>
                </a:solidFill>
              </a:rPr>
              <a:t>Minority University Research and Education Programs (</a:t>
            </a:r>
            <a:r>
              <a:rPr lang="en-US" sz="3200" b="1" dirty="0" smtClean="0">
                <a:solidFill>
                  <a:schemeClr val="tx1"/>
                </a:solidFill>
              </a:rPr>
              <a:t>MUREP)</a:t>
            </a:r>
            <a:br>
              <a:rPr lang="en-US" sz="3200" b="1" dirty="0" smtClean="0">
                <a:solidFill>
                  <a:schemeClr val="tx1"/>
                </a:solidFill>
              </a:rPr>
            </a:br>
            <a:r>
              <a:rPr lang="en-US" sz="3200" b="1" dirty="0">
                <a:solidFill>
                  <a:schemeClr val="tx1"/>
                </a:solidFill>
              </a:rPr>
              <a:t/>
            </a:r>
            <a:br>
              <a:rPr lang="en-US" sz="3200" b="1" dirty="0">
                <a:solidFill>
                  <a:schemeClr val="tx1"/>
                </a:solidFill>
              </a:rPr>
            </a:br>
            <a:endParaRPr lang="en-US" sz="3200" b="1" dirty="0">
              <a:solidFill>
                <a:schemeClr val="tx1"/>
              </a:solidFill>
            </a:endParaRPr>
          </a:p>
        </p:txBody>
      </p:sp>
      <p:sp>
        <p:nvSpPr>
          <p:cNvPr id="20486" name="Rectangle 6"/>
          <p:cNvSpPr>
            <a:spLocks noGrp="1" noChangeArrowheads="1"/>
          </p:cNvSpPr>
          <p:nvPr>
            <p:ph type="subTitle" idx="1"/>
          </p:nvPr>
        </p:nvSpPr>
        <p:spPr>
          <a:xfrm>
            <a:off x="1371600" y="3581400"/>
            <a:ext cx="6400800" cy="1752600"/>
          </a:xfrm>
        </p:spPr>
        <p:txBody>
          <a:bodyPr/>
          <a:lstStyle/>
          <a:p>
            <a:r>
              <a:rPr lang="en-US" sz="2000" dirty="0" smtClean="0"/>
              <a:t>An opportunity for MIAC Institutions</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1028"/>
          <p:cNvSpPr>
            <a:spLocks noGrp="1" noChangeArrowheads="1"/>
          </p:cNvSpPr>
          <p:nvPr>
            <p:ph type="title"/>
          </p:nvPr>
        </p:nvSpPr>
        <p:spPr/>
        <p:txBody>
          <a:bodyPr/>
          <a:lstStyle/>
          <a:p>
            <a:r>
              <a:rPr lang="en-US" dirty="0"/>
              <a:t>What is MUREP?</a:t>
            </a:r>
          </a:p>
        </p:txBody>
      </p:sp>
      <p:sp>
        <p:nvSpPr>
          <p:cNvPr id="41989" name="Rectangle 1029"/>
          <p:cNvSpPr>
            <a:spLocks noGrp="1" noChangeArrowheads="1"/>
          </p:cNvSpPr>
          <p:nvPr>
            <p:ph idx="1"/>
          </p:nvPr>
        </p:nvSpPr>
        <p:spPr>
          <a:xfrm>
            <a:off x="457200" y="1600200"/>
            <a:ext cx="8686800" cy="4525963"/>
          </a:xfrm>
        </p:spPr>
        <p:txBody>
          <a:bodyPr/>
          <a:lstStyle/>
          <a:p>
            <a:pPr>
              <a:lnSpc>
                <a:spcPct val="90000"/>
              </a:lnSpc>
            </a:pPr>
            <a:r>
              <a:rPr lang="en-US" sz="2400" dirty="0" smtClean="0"/>
              <a:t>Currently administered by NASA’s Office of Education</a:t>
            </a:r>
          </a:p>
          <a:p>
            <a:pPr>
              <a:lnSpc>
                <a:spcPct val="90000"/>
              </a:lnSpc>
            </a:pPr>
            <a:r>
              <a:rPr lang="en-US" sz="2400" dirty="0" smtClean="0"/>
              <a:t>Implemented at the field centers </a:t>
            </a:r>
          </a:p>
          <a:p>
            <a:pPr>
              <a:lnSpc>
                <a:spcPct val="90000"/>
              </a:lnSpc>
            </a:pPr>
            <a:r>
              <a:rPr lang="en-US" sz="2400" dirty="0" smtClean="0"/>
              <a:t>MUREP increases the Agency’s responsiveness to federal mandates related to minority institutions</a:t>
            </a:r>
          </a:p>
          <a:p>
            <a:pPr>
              <a:lnSpc>
                <a:spcPct val="90000"/>
              </a:lnSpc>
            </a:pPr>
            <a:r>
              <a:rPr lang="en-US" sz="2400" dirty="0" smtClean="0"/>
              <a:t>Minority Institutions Defined by NASA </a:t>
            </a:r>
          </a:p>
          <a:p>
            <a:pPr lvl="1">
              <a:lnSpc>
                <a:spcPct val="90000"/>
              </a:lnSpc>
            </a:pPr>
            <a:r>
              <a:rPr lang="en-US" dirty="0" smtClean="0">
                <a:latin typeface="Bell MT" pitchFamily="18" charset="0"/>
              </a:rPr>
              <a:t>Historically Black College or University (HBCU)</a:t>
            </a:r>
          </a:p>
          <a:p>
            <a:pPr lvl="1">
              <a:lnSpc>
                <a:spcPct val="90000"/>
              </a:lnSpc>
            </a:pPr>
            <a:r>
              <a:rPr lang="en-US" dirty="0" smtClean="0">
                <a:latin typeface="Bell MT" pitchFamily="18" charset="0"/>
              </a:rPr>
              <a:t>Hispanic Serving Institutions (HSI)</a:t>
            </a:r>
          </a:p>
          <a:p>
            <a:pPr lvl="1">
              <a:lnSpc>
                <a:spcPct val="90000"/>
              </a:lnSpc>
            </a:pPr>
            <a:r>
              <a:rPr lang="en-US" dirty="0" smtClean="0">
                <a:latin typeface="Bell MT" pitchFamily="18" charset="0"/>
              </a:rPr>
              <a:t>Tribal College or University (TCU)</a:t>
            </a:r>
          </a:p>
          <a:p>
            <a:pPr lvl="1">
              <a:lnSpc>
                <a:spcPct val="90000"/>
              </a:lnSpc>
            </a:pPr>
            <a:r>
              <a:rPr lang="en-US" dirty="0" smtClean="0">
                <a:latin typeface="Bell MT" pitchFamily="18" charset="0"/>
              </a:rPr>
              <a:t>Other Minority Serving Institution (OMU)</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TEAM APPROACH</a:t>
            </a:r>
            <a:endParaRPr lang="en-US" dirty="0"/>
          </a:p>
        </p:txBody>
      </p:sp>
      <p:sp>
        <p:nvSpPr>
          <p:cNvPr id="3" name="Content Placeholder 2"/>
          <p:cNvSpPr>
            <a:spLocks noGrp="1"/>
          </p:cNvSpPr>
          <p:nvPr>
            <p:ph idx="1"/>
          </p:nvPr>
        </p:nvSpPr>
        <p:spPr/>
        <p:txBody>
          <a:bodyPr/>
          <a:lstStyle/>
          <a:p>
            <a:pPr>
              <a:buNone/>
            </a:pPr>
            <a:r>
              <a:rPr lang="en-US" dirty="0" smtClean="0"/>
              <a:t>The purpose of a collaborative is a team approach to </a:t>
            </a:r>
          </a:p>
          <a:p>
            <a:pPr>
              <a:buNone/>
            </a:pPr>
            <a:r>
              <a:rPr lang="en-US" dirty="0" smtClean="0"/>
              <a:t>solving problems</a:t>
            </a:r>
          </a:p>
          <a:p>
            <a:pPr>
              <a:buNone/>
            </a:pPr>
            <a:endParaRPr lang="en-US" dirty="0" smtClean="0"/>
          </a:p>
          <a:p>
            <a:pPr>
              <a:buNone/>
            </a:pPr>
            <a:r>
              <a:rPr lang="en-US" dirty="0" smtClean="0"/>
              <a:t>Collaborative provides optimal potential for successful </a:t>
            </a:r>
          </a:p>
          <a:p>
            <a:pPr>
              <a:buNone/>
            </a:pPr>
            <a:r>
              <a:rPr lang="en-US" dirty="0" smtClean="0"/>
              <a:t>outcomes</a:t>
            </a:r>
          </a:p>
          <a:p>
            <a:pPr>
              <a:buNone/>
            </a:pPr>
            <a:endParaRPr lang="en-US" dirty="0" smtClean="0"/>
          </a:p>
          <a:p>
            <a:pPr>
              <a:buNone/>
            </a:pPr>
            <a:r>
              <a:rPr lang="en-US" dirty="0" smtClean="0"/>
              <a:t>Global vision and diverse approach to address the most</a:t>
            </a:r>
          </a:p>
          <a:p>
            <a:pPr>
              <a:buNone/>
            </a:pPr>
            <a:r>
              <a:rPr lang="en-US" dirty="0" smtClean="0"/>
              <a:t>important questions in the history of science</a:t>
            </a:r>
          </a:p>
          <a:p>
            <a:pPr>
              <a:buNone/>
            </a:pPr>
            <a:endParaRPr lang="en-US" dirty="0" smtClean="0"/>
          </a:p>
          <a:p>
            <a:pPr>
              <a:buNone/>
            </a:pPr>
            <a:r>
              <a:rPr lang="en-US" dirty="0" smtClean="0"/>
              <a:t>Leverage existing resources for mutual </a:t>
            </a:r>
            <a:r>
              <a:rPr lang="en-US" dirty="0" err="1" smtClean="0"/>
              <a:t>benefical</a:t>
            </a:r>
            <a:endParaRPr lang="en-US" dirty="0" smtClean="0"/>
          </a:p>
          <a:p>
            <a:pPr>
              <a:buNone/>
            </a:pPr>
            <a:r>
              <a:rPr lang="en-US" dirty="0" smtClean="0"/>
              <a:t>outcomes</a:t>
            </a:r>
          </a:p>
          <a:p>
            <a:pPr>
              <a:buNone/>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MIAC involvement</a:t>
            </a:r>
            <a:br>
              <a:rPr lang="en-US" dirty="0" smtClean="0"/>
            </a:br>
            <a:r>
              <a:rPr lang="en-US" dirty="0" smtClean="0"/>
              <a:t>Current MUREP Projects</a:t>
            </a:r>
            <a:endParaRPr lang="en-US" dirty="0"/>
          </a:p>
        </p:txBody>
      </p:sp>
      <p:sp>
        <p:nvSpPr>
          <p:cNvPr id="3" name="Content Placeholder 2"/>
          <p:cNvSpPr>
            <a:spLocks noGrp="1"/>
          </p:cNvSpPr>
          <p:nvPr>
            <p:ph idx="1"/>
          </p:nvPr>
        </p:nvSpPr>
        <p:spPr>
          <a:xfrm>
            <a:off x="457200" y="1371600"/>
            <a:ext cx="8229600" cy="4709160"/>
          </a:xfrm>
        </p:spPr>
        <p:txBody>
          <a:bodyPr>
            <a:normAutofit lnSpcReduction="10000"/>
          </a:bodyPr>
          <a:lstStyle/>
          <a:p>
            <a:pPr fontAlgn="auto">
              <a:spcAft>
                <a:spcPts val="0"/>
              </a:spcAft>
              <a:buFont typeface="Arial" pitchFamily="34" charset="0"/>
              <a:buChar char="•"/>
              <a:defRPr/>
            </a:pPr>
            <a:endParaRPr lang="en-US" sz="2400" dirty="0" smtClean="0"/>
          </a:p>
          <a:p>
            <a:pPr fontAlgn="auto">
              <a:spcAft>
                <a:spcPts val="0"/>
              </a:spcAft>
              <a:buFont typeface="Arial" pitchFamily="34" charset="0"/>
              <a:buChar char="•"/>
              <a:defRPr/>
            </a:pPr>
            <a:r>
              <a:rPr lang="en-US" sz="2400" dirty="0" smtClean="0"/>
              <a:t>Curriculum Improvements Partnership Award for the Integration of Research (CIPAIR)</a:t>
            </a:r>
          </a:p>
          <a:p>
            <a:pPr fontAlgn="auto">
              <a:spcAft>
                <a:spcPts val="0"/>
              </a:spcAft>
              <a:buFont typeface="Arial" pitchFamily="34" charset="0"/>
              <a:buChar char="•"/>
              <a:defRPr/>
            </a:pPr>
            <a:r>
              <a:rPr lang="en-US" sz="2400" dirty="0" smtClean="0"/>
              <a:t>Harriet B. Jenkins Pre-doctoral Fellowship Program (Jenkins) </a:t>
            </a:r>
            <a:endParaRPr lang="en-US" sz="4800" dirty="0" smtClean="0"/>
          </a:p>
          <a:p>
            <a:pPr fontAlgn="auto">
              <a:spcAft>
                <a:spcPts val="0"/>
              </a:spcAft>
              <a:buFont typeface="Arial" pitchFamily="34" charset="0"/>
              <a:buChar char="•"/>
              <a:defRPr/>
            </a:pPr>
            <a:r>
              <a:rPr lang="en-US" sz="2400" dirty="0" smtClean="0"/>
              <a:t>Motivating Undergraduates in Science and Technology (MUST)</a:t>
            </a:r>
          </a:p>
          <a:p>
            <a:pPr fontAlgn="auto">
              <a:spcAft>
                <a:spcPts val="0"/>
              </a:spcAft>
              <a:buFont typeface="Arial" pitchFamily="34" charset="0"/>
              <a:buChar char="•"/>
              <a:defRPr/>
            </a:pPr>
            <a:r>
              <a:rPr lang="en-US" sz="2400" dirty="0" smtClean="0"/>
              <a:t>MUREP Small Projects (MSP)</a:t>
            </a:r>
          </a:p>
          <a:p>
            <a:pPr fontAlgn="auto">
              <a:spcAft>
                <a:spcPts val="0"/>
              </a:spcAft>
              <a:buFont typeface="Arial" pitchFamily="34" charset="0"/>
              <a:buChar char="•"/>
              <a:defRPr/>
            </a:pPr>
            <a:r>
              <a:rPr lang="en-US" sz="2400" dirty="0" smtClean="0"/>
              <a:t>NASA Innovations in Climate Education NICE)</a:t>
            </a:r>
          </a:p>
          <a:p>
            <a:pPr fontAlgn="auto">
              <a:spcAft>
                <a:spcPts val="0"/>
              </a:spcAft>
              <a:buFont typeface="Arial" pitchFamily="34" charset="0"/>
              <a:buChar char="•"/>
              <a:defRPr/>
            </a:pPr>
            <a:r>
              <a:rPr lang="en-US" sz="2400" dirty="0" smtClean="0"/>
              <a:t>NASA Science Technology Institute (NSTI)</a:t>
            </a:r>
          </a:p>
          <a:p>
            <a:pPr fontAlgn="auto">
              <a:spcAft>
                <a:spcPts val="0"/>
              </a:spcAft>
              <a:buFont typeface="Arial" pitchFamily="34" charset="0"/>
              <a:buChar char="•"/>
              <a:defRPr/>
            </a:pPr>
            <a:r>
              <a:rPr lang="en-US" sz="2400" dirty="0" smtClean="0"/>
              <a:t>Tribal College and University Project (TCUP)</a:t>
            </a:r>
          </a:p>
          <a:p>
            <a:pPr fontAlgn="auto">
              <a:spcAft>
                <a:spcPts val="0"/>
              </a:spcAft>
              <a:buFont typeface="Arial" pitchFamily="34" charset="0"/>
              <a:buChar char="•"/>
              <a:defRPr/>
            </a:pPr>
            <a:r>
              <a:rPr lang="en-US" sz="2400" dirty="0" smtClean="0"/>
              <a:t>University Research Center (URC)</a:t>
            </a:r>
          </a:p>
          <a:p>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p:cNvSpPr>
          <p:nvPr/>
        </p:nvSpPr>
        <p:spPr bwMode="auto">
          <a:xfrm>
            <a:off x="382814" y="110671"/>
            <a:ext cx="8077200" cy="533400"/>
          </a:xfrm>
          <a:prstGeom prst="rect">
            <a:avLst/>
          </a:prstGeom>
          <a:noFill/>
          <a:ln w="9525">
            <a:noFill/>
            <a:miter lim="800000"/>
            <a:headEnd/>
            <a:tailEnd/>
          </a:ln>
        </p:spPr>
        <p:txBody>
          <a:bodyPr/>
          <a:lstStyle/>
          <a:p>
            <a:pPr algn="ctr" eaLnBrk="0" hangingPunct="0"/>
            <a:r>
              <a:rPr lang="en-US" sz="2500" b="1" dirty="0"/>
              <a:t>NASA Internships, Fellowships and Scholarships</a:t>
            </a:r>
            <a:br>
              <a:rPr lang="en-US" sz="2500" b="1" dirty="0"/>
            </a:br>
            <a:endParaRPr lang="en-US" sz="2500" b="1" dirty="0"/>
          </a:p>
          <a:p>
            <a:pPr algn="ctr" eaLnBrk="0" hangingPunct="0"/>
            <a:endParaRPr lang="en-US" sz="2500" b="1" dirty="0"/>
          </a:p>
        </p:txBody>
      </p:sp>
      <p:pic>
        <p:nvPicPr>
          <p:cNvPr id="31747" name="Picture 2"/>
          <p:cNvPicPr>
            <a:picLocks noChangeAspect="1" noChangeArrowheads="1"/>
          </p:cNvPicPr>
          <p:nvPr/>
        </p:nvPicPr>
        <p:blipFill>
          <a:blip r:embed="rId3" cstate="print"/>
          <a:srcRect r="24689"/>
          <a:stretch>
            <a:fillRect/>
          </a:stretch>
        </p:blipFill>
        <p:spPr bwMode="auto">
          <a:xfrm>
            <a:off x="685800" y="1295400"/>
            <a:ext cx="7696200" cy="4445000"/>
          </a:xfrm>
          <a:prstGeom prst="rect">
            <a:avLst/>
          </a:prstGeom>
          <a:noFill/>
          <a:ln w="9525">
            <a:noFill/>
            <a:miter lim="800000"/>
            <a:headEnd/>
            <a:tailEnd/>
          </a:ln>
        </p:spPr>
      </p:pic>
      <p:pic>
        <p:nvPicPr>
          <p:cNvPr id="31748" name="Picture 5" descr="http://t2.gstatic.com/images?q=tbn:ANd9GcRCUViLB9JV51O5ZgbC9y0zo-9caKcPRu5wsqIef39d4u0fpg_zAw"/>
          <p:cNvPicPr>
            <a:picLocks noChangeAspect="1" noChangeArrowheads="1"/>
          </p:cNvPicPr>
          <p:nvPr/>
        </p:nvPicPr>
        <p:blipFill>
          <a:blip r:embed="rId4" cstate="print"/>
          <a:srcRect/>
          <a:stretch>
            <a:fillRect/>
          </a:stretch>
        </p:blipFill>
        <p:spPr bwMode="auto">
          <a:xfrm>
            <a:off x="990600" y="5791200"/>
            <a:ext cx="1752600" cy="636588"/>
          </a:xfrm>
          <a:prstGeom prst="rect">
            <a:avLst/>
          </a:prstGeom>
          <a:noFill/>
          <a:ln w="9525">
            <a:noFill/>
            <a:miter lim="800000"/>
            <a:headEnd/>
            <a:tailEnd/>
          </a:ln>
        </p:spPr>
      </p:pic>
      <p:sp>
        <p:nvSpPr>
          <p:cNvPr id="28678" name="TextBox 6"/>
          <p:cNvSpPr txBox="1">
            <a:spLocks noChangeArrowheads="1"/>
          </p:cNvSpPr>
          <p:nvPr/>
        </p:nvSpPr>
        <p:spPr bwMode="auto">
          <a:xfrm>
            <a:off x="2819400" y="5791200"/>
            <a:ext cx="4572000" cy="646331"/>
          </a:xfrm>
          <a:prstGeom prst="rect">
            <a:avLst/>
          </a:prstGeom>
          <a:noFill/>
          <a:ln w="9525">
            <a:noFill/>
            <a:miter lim="800000"/>
            <a:headEnd/>
            <a:tailEnd/>
          </a:ln>
        </p:spPr>
        <p:txBody>
          <a:bodyPr>
            <a:spAutoFit/>
          </a:bodyPr>
          <a:lstStyle/>
          <a:p>
            <a:pPr>
              <a:defRPr/>
            </a:pPr>
            <a:r>
              <a:rPr lang="en-US" b="1" dirty="0">
                <a:ln w="1905"/>
                <a:solidFill>
                  <a:srgbClr val="FFFFFF"/>
                </a:solidFill>
                <a:effectLst>
                  <a:innerShdw blurRad="69850" dist="43180" dir="5400000">
                    <a:srgbClr val="000000">
                      <a:alpha val="65000"/>
                    </a:srgbClr>
                  </a:innerShdw>
                </a:effectLst>
                <a:hlinkClick r:id="rId5"/>
              </a:rPr>
              <a:t>NASA Student Ambassadors...Why Being a NASA Intern is Cool!</a:t>
            </a:r>
            <a:r>
              <a:rPr lang="en-US" b="1" dirty="0">
                <a:ln w="1905"/>
                <a:solidFill>
                  <a:srgbClr val="FFFFFF"/>
                </a:solidFill>
                <a:effectLst>
                  <a:innerShdw blurRad="69850" dist="43180" dir="5400000">
                    <a:srgbClr val="000000">
                      <a:alpha val="65000"/>
                    </a:srgbClr>
                  </a:innerShdw>
                </a:effectLst>
              </a:rPr>
              <a:t> </a:t>
            </a:r>
            <a:endParaRPr lang="en-US" b="1" i="1" dirty="0">
              <a:ln w="1905"/>
              <a:solidFill>
                <a:srgbClr val="FFFFFF"/>
              </a:solidFill>
              <a:effectLst>
                <a:innerShdw blurRad="69850" dist="43180" dir="5400000">
                  <a:srgbClr val="000000">
                    <a:alpha val="65000"/>
                  </a:srgbClr>
                </a:innerShdw>
              </a:effectLst>
            </a:endParaRPr>
          </a:p>
        </p:txBody>
      </p:sp>
      <p:sp>
        <p:nvSpPr>
          <p:cNvPr id="31751" name="TextBox 8"/>
          <p:cNvSpPr txBox="1">
            <a:spLocks noChangeArrowheads="1"/>
          </p:cNvSpPr>
          <p:nvPr/>
        </p:nvSpPr>
        <p:spPr bwMode="auto">
          <a:xfrm>
            <a:off x="304800" y="914400"/>
            <a:ext cx="5029200" cy="381000"/>
          </a:xfrm>
          <a:prstGeom prst="rect">
            <a:avLst/>
          </a:prstGeom>
          <a:noFill/>
          <a:ln w="9525">
            <a:noFill/>
            <a:miter lim="800000"/>
            <a:headEnd/>
            <a:tailEnd/>
          </a:ln>
        </p:spPr>
        <p:txBody>
          <a:bodyPr>
            <a:spAutoFit/>
          </a:bodyPr>
          <a:lstStyle/>
          <a:p>
            <a:r>
              <a:rPr lang="en-US" b="1" dirty="0"/>
              <a:t>www.intern.nasa.gov</a:t>
            </a:r>
          </a:p>
        </p:txBody>
      </p:sp>
      <p:sp>
        <p:nvSpPr>
          <p:cNvPr id="31752" name="Oval 9"/>
          <p:cNvSpPr>
            <a:spLocks noChangeArrowheads="1"/>
          </p:cNvSpPr>
          <p:nvPr/>
        </p:nvSpPr>
        <p:spPr bwMode="auto">
          <a:xfrm>
            <a:off x="1143000" y="2057400"/>
            <a:ext cx="1600200" cy="533400"/>
          </a:xfrm>
          <a:prstGeom prst="ellipse">
            <a:avLst/>
          </a:prstGeom>
          <a:noFill/>
          <a:ln w="38100">
            <a:solidFill>
              <a:srgbClr val="FF0000"/>
            </a:solidFill>
            <a:round/>
            <a:headEnd/>
            <a:tailEnd/>
          </a:ln>
        </p:spPr>
        <p:txBody>
          <a:bodyPr/>
          <a:lstStyle/>
          <a:p>
            <a:pPr eaLnBrk="0" hangingPunct="0"/>
            <a:endParaRPr lang="en-US" sz="2400"/>
          </a:p>
        </p:txBody>
      </p:sp>
    </p:spTree>
    <p:extLst>
      <p:ext uri="{BB962C8B-B14F-4D97-AF65-F5344CB8AC3E}">
        <p14:creationId xmlns:p14="http://schemas.microsoft.com/office/powerpoint/2010/main" val="14750410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04800" y="152400"/>
            <a:ext cx="8077200" cy="533400"/>
          </a:xfrm>
          <a:prstGeom prst="rect">
            <a:avLst/>
          </a:prstGeom>
          <a:noFill/>
          <a:ln w="9525">
            <a:noFill/>
            <a:miter lim="800000"/>
            <a:headEnd/>
            <a:tailEnd/>
          </a:ln>
        </p:spPr>
        <p:txBody>
          <a:bodyPr/>
          <a:lstStyle/>
          <a:p>
            <a:pPr algn="ctr" eaLnBrk="0" hangingPunct="0"/>
            <a:r>
              <a:rPr lang="en-US" sz="2500" b="1" dirty="0" smtClean="0"/>
              <a:t>NASA Internship, Fellowships and Scholarships</a:t>
            </a:r>
            <a:r>
              <a:rPr lang="en-US" sz="2500" b="1" dirty="0"/>
              <a:t/>
            </a:r>
            <a:br>
              <a:rPr lang="en-US" sz="2500" b="1" dirty="0"/>
            </a:br>
            <a:endParaRPr lang="en-US" sz="2500" b="1" dirty="0"/>
          </a:p>
          <a:p>
            <a:pPr algn="ctr" eaLnBrk="0" hangingPunct="0"/>
            <a:endParaRPr lang="en-US" sz="2500" b="1" dirty="0"/>
          </a:p>
        </p:txBody>
      </p:sp>
      <p:sp>
        <p:nvSpPr>
          <p:cNvPr id="3" name="TextBox 2"/>
          <p:cNvSpPr txBox="1"/>
          <p:nvPr/>
        </p:nvSpPr>
        <p:spPr>
          <a:xfrm>
            <a:off x="533400" y="762000"/>
            <a:ext cx="8153400" cy="4708981"/>
          </a:xfrm>
          <a:prstGeom prst="rect">
            <a:avLst/>
          </a:prstGeom>
          <a:noFill/>
        </p:spPr>
        <p:txBody>
          <a:bodyPr wrap="square" rtlCol="0">
            <a:spAutoFit/>
          </a:bodyPr>
          <a:lstStyle/>
          <a:p>
            <a:r>
              <a:rPr lang="en-US" sz="2000" dirty="0" smtClean="0"/>
              <a:t>Students have the ability to search and apply for all types of NASA internships on the OSSI: SOLAR (Student On-line Application for Recruiting Intern, Fellows and Scholars), found through </a:t>
            </a:r>
            <a:r>
              <a:rPr lang="en-US" sz="2000" dirty="0" smtClean="0">
                <a:hlinkClick r:id="rId3"/>
              </a:rPr>
              <a:t>www.intern.nasa.gov</a:t>
            </a:r>
            <a:r>
              <a:rPr lang="en-US" sz="2000" dirty="0" smtClean="0"/>
              <a:t> </a:t>
            </a:r>
            <a:br>
              <a:rPr lang="en-US" sz="2000" dirty="0" smtClean="0"/>
            </a:br>
            <a:endParaRPr lang="en-US" sz="2000" dirty="0" smtClean="0"/>
          </a:p>
          <a:p>
            <a:pPr lvl="1">
              <a:buFont typeface="Arial" pitchFamily="34" charset="0"/>
              <a:buChar char="•"/>
            </a:pPr>
            <a:r>
              <a:rPr lang="en-US" sz="2000" dirty="0" smtClean="0"/>
              <a:t>Science</a:t>
            </a:r>
          </a:p>
          <a:p>
            <a:pPr lvl="1">
              <a:buFont typeface="Arial" pitchFamily="34" charset="0"/>
              <a:buChar char="•"/>
            </a:pPr>
            <a:r>
              <a:rPr lang="en-US" sz="2000" dirty="0" smtClean="0"/>
              <a:t>Technology</a:t>
            </a:r>
          </a:p>
          <a:p>
            <a:pPr lvl="1">
              <a:buFont typeface="Arial" pitchFamily="34" charset="0"/>
              <a:buChar char="•"/>
            </a:pPr>
            <a:r>
              <a:rPr lang="en-US" sz="2000" dirty="0" smtClean="0"/>
              <a:t>Engineering</a:t>
            </a:r>
          </a:p>
          <a:p>
            <a:pPr lvl="1">
              <a:buFont typeface="Arial" pitchFamily="34" charset="0"/>
              <a:buChar char="•"/>
            </a:pPr>
            <a:r>
              <a:rPr lang="en-US" sz="2000" dirty="0" smtClean="0"/>
              <a:t>Mathematics</a:t>
            </a:r>
          </a:p>
          <a:p>
            <a:pPr lvl="1">
              <a:buFont typeface="Arial" pitchFamily="34" charset="0"/>
              <a:buChar char="•"/>
            </a:pPr>
            <a:r>
              <a:rPr lang="en-US" sz="2000" dirty="0" smtClean="0"/>
              <a:t>Business</a:t>
            </a:r>
          </a:p>
          <a:p>
            <a:endParaRPr lang="en-US" sz="2000" dirty="0" smtClean="0"/>
          </a:p>
          <a:p>
            <a:endParaRPr lang="en-US" sz="2000" dirty="0" smtClean="0"/>
          </a:p>
          <a:p>
            <a:r>
              <a:rPr lang="en-US" sz="2000" dirty="0" smtClean="0"/>
              <a:t>* </a:t>
            </a:r>
            <a:r>
              <a:rPr lang="en-US" sz="2000" u="sng" dirty="0" smtClean="0"/>
              <a:t>Fall Student Internships applications are now open until May 31</a:t>
            </a:r>
            <a:r>
              <a:rPr lang="en-US" sz="2000" u="sng" baseline="30000" dirty="0" smtClean="0"/>
              <a:t>st</a:t>
            </a:r>
            <a:r>
              <a:rPr lang="en-US" sz="2000" baseline="30000" dirty="0" smtClean="0"/>
              <a:t/>
            </a:r>
            <a:br>
              <a:rPr lang="en-US" sz="2000" baseline="30000" dirty="0" smtClean="0"/>
            </a:br>
            <a:r>
              <a:rPr lang="en-US" sz="2000" dirty="0" smtClean="0"/>
              <a:t> </a:t>
            </a:r>
            <a:br>
              <a:rPr lang="en-US" sz="2000" dirty="0" smtClean="0"/>
            </a:br>
            <a:r>
              <a:rPr lang="en-US" sz="2000" dirty="0" smtClean="0"/>
              <a:t>* </a:t>
            </a:r>
            <a:r>
              <a:rPr lang="en-US" sz="2000" u="sng" dirty="0" smtClean="0"/>
              <a:t>Summer 2013 applications will be available November 1, 2012</a:t>
            </a:r>
            <a:endParaRPr lang="en-US" sz="2000" u="sng" dirty="0"/>
          </a:p>
        </p:txBody>
      </p:sp>
      <p:pic>
        <p:nvPicPr>
          <p:cNvPr id="4" name="Picture 4"/>
          <p:cNvPicPr>
            <a:picLocks noChangeAspect="1" noChangeArrowheads="1"/>
          </p:cNvPicPr>
          <p:nvPr/>
        </p:nvPicPr>
        <p:blipFill>
          <a:blip r:embed="rId4" cstate="print"/>
          <a:srcRect/>
          <a:stretch>
            <a:fillRect/>
          </a:stretch>
        </p:blipFill>
        <p:spPr bwMode="auto">
          <a:xfrm>
            <a:off x="5486400" y="1981200"/>
            <a:ext cx="3036888" cy="2362200"/>
          </a:xfrm>
          <a:prstGeom prst="rect">
            <a:avLst/>
          </a:prstGeom>
          <a:noFill/>
          <a:ln w="9525">
            <a:noFill/>
            <a:miter lim="800000"/>
            <a:headEnd/>
            <a:tailEnd/>
          </a:ln>
        </p:spPr>
      </p:pic>
      <p:sp>
        <p:nvSpPr>
          <p:cNvPr id="5" name="TextBox 11"/>
          <p:cNvSpPr txBox="1">
            <a:spLocks noChangeArrowheads="1"/>
          </p:cNvSpPr>
          <p:nvPr/>
        </p:nvSpPr>
        <p:spPr bwMode="auto">
          <a:xfrm>
            <a:off x="2286000" y="5867400"/>
            <a:ext cx="4038600" cy="523220"/>
          </a:xfrm>
          <a:prstGeom prst="rect">
            <a:avLst/>
          </a:prstGeom>
          <a:noFill/>
          <a:ln w="9525">
            <a:noFill/>
            <a:miter lim="800000"/>
            <a:headEnd/>
            <a:tailEnd/>
          </a:ln>
        </p:spPr>
        <p:txBody>
          <a:bodyPr>
            <a:spAutoFit/>
          </a:bodyPr>
          <a:lstStyle/>
          <a:p>
            <a:pPr>
              <a:defRPr/>
            </a:pPr>
            <a:r>
              <a:rPr lang="en-US" sz="2800" b="1" dirty="0" smtClean="0">
                <a:solidFill>
                  <a:schemeClr val="bg2"/>
                </a:solidFill>
                <a:latin typeface="+mn-lt"/>
                <a:hlinkClick r:id="rId3"/>
              </a:rPr>
              <a:t>www.intern.nasa.gov</a:t>
            </a:r>
            <a:r>
              <a:rPr lang="en-US" sz="2800" b="1" dirty="0" smtClean="0">
                <a:solidFill>
                  <a:schemeClr val="bg2"/>
                </a:solidFill>
                <a:latin typeface="+mn-lt"/>
              </a:rPr>
              <a:t> </a:t>
            </a:r>
            <a:endParaRPr lang="en-US" sz="2800" b="1" dirty="0">
              <a:solidFill>
                <a:schemeClr val="bg2"/>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txBox="1">
            <a:spLocks/>
          </p:cNvSpPr>
          <p:nvPr/>
        </p:nvSpPr>
        <p:spPr bwMode="auto">
          <a:xfrm>
            <a:off x="0" y="152400"/>
            <a:ext cx="9144000" cy="533400"/>
          </a:xfrm>
          <a:prstGeom prst="rect">
            <a:avLst/>
          </a:prstGeom>
          <a:noFill/>
          <a:ln w="9525">
            <a:noFill/>
            <a:miter lim="800000"/>
            <a:headEnd/>
            <a:tailEnd/>
          </a:ln>
        </p:spPr>
        <p:txBody>
          <a:bodyPr/>
          <a:lstStyle/>
          <a:p>
            <a:pPr algn="ctr" eaLnBrk="0" hangingPunct="0"/>
            <a:r>
              <a:rPr lang="en-US" sz="2500" b="1" dirty="0" smtClean="0"/>
              <a:t>NASA Internship, Fellowship and Scholarship Locations</a:t>
            </a:r>
            <a:r>
              <a:rPr lang="en-US" sz="2500" b="1" dirty="0"/>
              <a:t/>
            </a:r>
            <a:br>
              <a:rPr lang="en-US" sz="2500" b="1" dirty="0"/>
            </a:br>
            <a:endParaRPr lang="en-US" sz="2500" b="1" dirty="0"/>
          </a:p>
          <a:p>
            <a:pPr algn="ctr" eaLnBrk="0" hangingPunct="0"/>
            <a:endParaRPr lang="en-US" sz="2500" b="1" dirty="0"/>
          </a:p>
        </p:txBody>
      </p:sp>
      <p:pic>
        <p:nvPicPr>
          <p:cNvPr id="5" name="Picture 4" descr="NASA Centers.jpeg"/>
          <p:cNvPicPr>
            <a:picLocks noChangeAspect="1"/>
          </p:cNvPicPr>
          <p:nvPr/>
        </p:nvPicPr>
        <p:blipFill>
          <a:blip r:embed="rId3" cstate="print"/>
          <a:stretch>
            <a:fillRect/>
          </a:stretch>
        </p:blipFill>
        <p:spPr>
          <a:xfrm>
            <a:off x="533400" y="914400"/>
            <a:ext cx="7855130" cy="5287106"/>
          </a:xfrm>
          <a:prstGeom prst="rect">
            <a:avLst/>
          </a:prstGeom>
        </p:spPr>
      </p:pic>
    </p:spTree>
    <p:extLst>
      <p:ext uri="{BB962C8B-B14F-4D97-AF65-F5344CB8AC3E}">
        <p14:creationId xmlns:p14="http://schemas.microsoft.com/office/powerpoint/2010/main" val="10702875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6"/>
          <p:cNvSpPr txBox="1">
            <a:spLocks noChangeArrowheads="1"/>
          </p:cNvSpPr>
          <p:nvPr/>
        </p:nvSpPr>
        <p:spPr bwMode="auto">
          <a:xfrm>
            <a:off x="457200" y="1066800"/>
            <a:ext cx="6400800" cy="2554288"/>
          </a:xfrm>
          <a:prstGeom prst="rect">
            <a:avLst/>
          </a:prstGeom>
          <a:noFill/>
          <a:ln w="28575">
            <a:noFill/>
            <a:miter lim="800000"/>
            <a:headEnd/>
            <a:tailEnd/>
          </a:ln>
        </p:spPr>
        <p:txBody>
          <a:bodyPr>
            <a:spAutoFit/>
          </a:bodyPr>
          <a:lstStyle/>
          <a:p>
            <a:r>
              <a:rPr lang="en-US" sz="2000" b="1" dirty="0"/>
              <a:t>Space Grant </a:t>
            </a:r>
            <a:r>
              <a:rPr lang="en-US" sz="2000" dirty="0"/>
              <a:t>contributes to the nation's science enterprise by funding education, research, and public engagement projects through a national network of university-based Space Grant consortia. </a:t>
            </a:r>
          </a:p>
          <a:p>
            <a:endParaRPr lang="en-US" sz="1600" dirty="0"/>
          </a:p>
          <a:p>
            <a:endParaRPr lang="en-US" sz="1600" dirty="0"/>
          </a:p>
          <a:p>
            <a:endParaRPr lang="en-US" sz="1600" dirty="0"/>
          </a:p>
          <a:p>
            <a:endParaRPr lang="en-US" sz="1600" dirty="0"/>
          </a:p>
          <a:p>
            <a:endParaRPr lang="en-US" sz="1600" dirty="0"/>
          </a:p>
        </p:txBody>
      </p:sp>
      <p:sp>
        <p:nvSpPr>
          <p:cNvPr id="32771" name="TextBox 8"/>
          <p:cNvSpPr txBox="1">
            <a:spLocks noChangeArrowheads="1"/>
          </p:cNvSpPr>
          <p:nvPr/>
        </p:nvSpPr>
        <p:spPr bwMode="auto">
          <a:xfrm>
            <a:off x="533400" y="5943600"/>
            <a:ext cx="7294563" cy="400050"/>
          </a:xfrm>
          <a:prstGeom prst="rect">
            <a:avLst/>
          </a:prstGeom>
          <a:noFill/>
          <a:ln w="9525">
            <a:noFill/>
            <a:miter lim="800000"/>
            <a:headEnd/>
            <a:tailEnd/>
          </a:ln>
        </p:spPr>
        <p:txBody>
          <a:bodyPr wrap="none">
            <a:spAutoFit/>
          </a:bodyPr>
          <a:lstStyle/>
          <a:p>
            <a:r>
              <a:rPr lang="en-US" sz="2000" b="1" i="1">
                <a:solidFill>
                  <a:schemeClr val="bg2"/>
                </a:solidFill>
              </a:rPr>
              <a:t>Visit </a:t>
            </a:r>
            <a:r>
              <a:rPr lang="en-US" sz="2000" b="1" i="1" u="sng">
                <a:solidFill>
                  <a:schemeClr val="bg2"/>
                </a:solidFill>
              </a:rPr>
              <a:t>education.nasa.gov/spacegrant</a:t>
            </a:r>
            <a:r>
              <a:rPr lang="en-US" sz="2000" b="1" i="1">
                <a:solidFill>
                  <a:schemeClr val="bg2"/>
                </a:solidFill>
              </a:rPr>
              <a:t> for more information!</a:t>
            </a:r>
          </a:p>
        </p:txBody>
      </p:sp>
      <p:sp>
        <p:nvSpPr>
          <p:cNvPr id="32772" name="Title 1"/>
          <p:cNvSpPr txBox="1">
            <a:spLocks/>
          </p:cNvSpPr>
          <p:nvPr/>
        </p:nvSpPr>
        <p:spPr bwMode="auto">
          <a:xfrm>
            <a:off x="228600" y="152400"/>
            <a:ext cx="8153400" cy="533400"/>
          </a:xfrm>
          <a:prstGeom prst="rect">
            <a:avLst/>
          </a:prstGeom>
          <a:noFill/>
          <a:ln w="9525">
            <a:noFill/>
            <a:miter lim="800000"/>
            <a:headEnd/>
            <a:tailEnd/>
          </a:ln>
        </p:spPr>
        <p:txBody>
          <a:bodyPr/>
          <a:lstStyle/>
          <a:p>
            <a:pPr algn="ctr" eaLnBrk="0" hangingPunct="0"/>
            <a:r>
              <a:rPr lang="en-US" sz="2500" b="1" dirty="0"/>
              <a:t>National Space Grant College and </a:t>
            </a:r>
          </a:p>
          <a:p>
            <a:pPr algn="ctr" eaLnBrk="0" hangingPunct="0"/>
            <a:r>
              <a:rPr lang="en-US" sz="2500" b="1" dirty="0"/>
              <a:t>Fellowship Program</a:t>
            </a:r>
            <a:br>
              <a:rPr lang="en-US" sz="2500" b="1" dirty="0"/>
            </a:br>
            <a:endParaRPr lang="en-US" sz="2500" b="1" dirty="0"/>
          </a:p>
          <a:p>
            <a:pPr algn="ctr" eaLnBrk="0" hangingPunct="0"/>
            <a:endParaRPr lang="en-US" sz="2500" b="1" dirty="0"/>
          </a:p>
        </p:txBody>
      </p:sp>
      <p:pic>
        <p:nvPicPr>
          <p:cNvPr id="32773" name="Picture 3" descr="image004"/>
          <p:cNvPicPr>
            <a:picLocks noChangeAspect="1" noChangeArrowheads="1"/>
          </p:cNvPicPr>
          <p:nvPr/>
        </p:nvPicPr>
        <p:blipFill>
          <a:blip r:embed="rId3" cstate="print"/>
          <a:srcRect/>
          <a:stretch>
            <a:fillRect/>
          </a:stretch>
        </p:blipFill>
        <p:spPr bwMode="auto">
          <a:xfrm>
            <a:off x="6629400" y="2133600"/>
            <a:ext cx="2362200" cy="2762250"/>
          </a:xfrm>
          <a:prstGeom prst="rect">
            <a:avLst/>
          </a:prstGeom>
          <a:noFill/>
          <a:ln w="9525">
            <a:noFill/>
            <a:miter lim="800000"/>
            <a:headEnd/>
            <a:tailEnd/>
          </a:ln>
        </p:spPr>
      </p:pic>
      <p:sp>
        <p:nvSpPr>
          <p:cNvPr id="7" name="TextBox 6"/>
          <p:cNvSpPr txBox="1"/>
          <p:nvPr/>
        </p:nvSpPr>
        <p:spPr>
          <a:xfrm>
            <a:off x="609600" y="2209800"/>
            <a:ext cx="5562600" cy="3323987"/>
          </a:xfrm>
          <a:prstGeom prst="rect">
            <a:avLst/>
          </a:prstGeom>
          <a:noFill/>
          <a:ln w="28575">
            <a:noFill/>
          </a:ln>
        </p:spPr>
        <p:txBody>
          <a:bodyPr wrap="square" rtlCol="0">
            <a:spAutoFit/>
          </a:bodyPr>
          <a:lstStyle/>
          <a:p>
            <a:endParaRPr lang="en-US" sz="1200" b="1" dirty="0" smtClean="0"/>
          </a:p>
          <a:p>
            <a:pPr marL="171450" lvl="0" indent="-171450">
              <a:buFont typeface="Arial" pitchFamily="34" charset="0"/>
              <a:buChar char="•"/>
            </a:pPr>
            <a:r>
              <a:rPr lang="en-US" dirty="0" smtClean="0"/>
              <a:t>Maintains a </a:t>
            </a:r>
            <a:r>
              <a:rPr lang="en-US" dirty="0"/>
              <a:t>national network of </a:t>
            </a:r>
            <a:r>
              <a:rPr lang="en-US" dirty="0" smtClean="0"/>
              <a:t>universities in every state, the District of Columbia and Puerto Rico</a:t>
            </a:r>
            <a:br>
              <a:rPr lang="en-US" dirty="0" smtClean="0"/>
            </a:br>
            <a:endParaRPr lang="en-US" dirty="0"/>
          </a:p>
          <a:p>
            <a:pPr marL="171450" lvl="0" indent="-171450">
              <a:buFont typeface="Arial" pitchFamily="34" charset="0"/>
              <a:buChar char="•"/>
            </a:pPr>
            <a:r>
              <a:rPr lang="en-US" dirty="0" smtClean="0"/>
              <a:t>Encourages </a:t>
            </a:r>
            <a:r>
              <a:rPr lang="en-US" dirty="0"/>
              <a:t>cooperative programs among universities, aerospace industry, and Federal, state, and local governments. </a:t>
            </a:r>
            <a:r>
              <a:rPr lang="en-US" dirty="0" smtClean="0"/>
              <a:t/>
            </a:r>
            <a:br>
              <a:rPr lang="en-US" dirty="0" smtClean="0"/>
            </a:br>
            <a:endParaRPr lang="en-US" dirty="0" smtClean="0"/>
          </a:p>
          <a:p>
            <a:pPr marL="171450" lvl="0" indent="-171450">
              <a:buFont typeface="Arial" pitchFamily="34" charset="0"/>
              <a:buChar char="•"/>
            </a:pPr>
            <a:r>
              <a:rPr lang="en-US" i="1" dirty="0" smtClean="0"/>
              <a:t>Contact the Space Grant consortium in your state for more information about activities, projects and opportunities available!</a:t>
            </a:r>
            <a:endParaRPr lang="en-US" i="1" dirty="0"/>
          </a:p>
        </p:txBody>
      </p:sp>
    </p:spTree>
    <p:extLst>
      <p:ext uri="{BB962C8B-B14F-4D97-AF65-F5344CB8AC3E}">
        <p14:creationId xmlns:p14="http://schemas.microsoft.com/office/powerpoint/2010/main" val="41856167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28600" y="914400"/>
            <a:ext cx="8915400" cy="822325"/>
          </a:xfrm>
          <a:prstGeom prst="rect">
            <a:avLst/>
          </a:prstGeom>
          <a:noFill/>
          <a:ln w="9525">
            <a:noFill/>
            <a:miter lim="800000"/>
            <a:headEnd/>
            <a:tailEnd/>
          </a:ln>
          <a:effectLst/>
        </p:spPr>
        <p:txBody>
          <a:bodyPr>
            <a:spAutoFit/>
          </a:bodyPr>
          <a:lstStyle/>
          <a:p>
            <a:pPr algn="ctr"/>
            <a:endParaRPr lang="en-US" sz="2400" dirty="0">
              <a:latin typeface="Times New Roman" pitchFamily="18" charset="0"/>
            </a:endParaRPr>
          </a:p>
          <a:p>
            <a:pPr algn="ctr"/>
            <a:endParaRPr lang="en-US" sz="2400" dirty="0">
              <a:latin typeface="Times New Roman" pitchFamily="18" charset="0"/>
            </a:endParaRPr>
          </a:p>
        </p:txBody>
      </p:sp>
      <p:sp>
        <p:nvSpPr>
          <p:cNvPr id="20485" name="Rectangle 5"/>
          <p:cNvSpPr>
            <a:spLocks noGrp="1" noChangeArrowheads="1"/>
          </p:cNvSpPr>
          <p:nvPr>
            <p:ph type="ctrTitle"/>
          </p:nvPr>
        </p:nvSpPr>
        <p:spPr>
          <a:xfrm>
            <a:off x="685800" y="2130425"/>
            <a:ext cx="7772400" cy="1831975"/>
          </a:xfrm>
        </p:spPr>
        <p:txBody>
          <a:bodyPr>
            <a:normAutofit/>
          </a:bodyPr>
          <a:lstStyle/>
          <a:p>
            <a:r>
              <a:rPr lang="en-US" sz="2400" b="1" dirty="0" smtClean="0">
                <a:solidFill>
                  <a:schemeClr val="tx1"/>
                </a:solidFill>
              </a:rPr>
              <a:t>SUMMARY</a:t>
            </a:r>
            <a:br>
              <a:rPr lang="en-US" sz="2400" b="1" dirty="0" smtClean="0">
                <a:solidFill>
                  <a:schemeClr val="tx1"/>
                </a:solidFill>
              </a:rPr>
            </a:br>
            <a:r>
              <a:rPr lang="en-US" sz="2400" b="1" dirty="0" smtClean="0">
                <a:solidFill>
                  <a:schemeClr val="tx1"/>
                </a:solidFill>
              </a:rPr>
              <a:t>MIAC and NASA Education </a:t>
            </a:r>
            <a:br>
              <a:rPr lang="en-US" sz="2400" b="1" dirty="0" smtClean="0">
                <a:solidFill>
                  <a:schemeClr val="tx1"/>
                </a:solidFill>
              </a:rPr>
            </a:br>
            <a:endParaRPr lang="en-US" sz="2400" b="1" dirty="0">
              <a:solidFill>
                <a:schemeClr val="tx1"/>
              </a:solidFill>
            </a:endParaRPr>
          </a:p>
        </p:txBody>
      </p:sp>
      <p:sp>
        <p:nvSpPr>
          <p:cNvPr id="20486" name="Rectangle 6"/>
          <p:cNvSpPr>
            <a:spLocks noGrp="1" noChangeArrowheads="1"/>
          </p:cNvSpPr>
          <p:nvPr>
            <p:ph type="subTitle" idx="1"/>
          </p:nvPr>
        </p:nvSpPr>
        <p:spPr>
          <a:xfrm>
            <a:off x="1371600" y="3581400"/>
            <a:ext cx="6400800" cy="1752600"/>
          </a:xfrm>
        </p:spPr>
        <p:txBody>
          <a:bodyPr/>
          <a:lstStyle/>
          <a:p>
            <a:r>
              <a:rPr lang="en-US" sz="2000" b="1" dirty="0" smtClean="0"/>
              <a:t>Mutually beneficial partnership to advance STEM</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914400" y="0"/>
            <a:ext cx="7277100" cy="1143000"/>
          </a:xfrm>
        </p:spPr>
        <p:txBody>
          <a:bodyPr>
            <a:normAutofit/>
          </a:bodyPr>
          <a:lstStyle/>
          <a:p>
            <a:r>
              <a:rPr lang="en-US" dirty="0" smtClean="0"/>
              <a:t>Summary</a:t>
            </a:r>
            <a:endParaRPr lang="en-US" dirty="0"/>
          </a:p>
        </p:txBody>
      </p:sp>
      <p:sp>
        <p:nvSpPr>
          <p:cNvPr id="126979" name="Rectangle 3"/>
          <p:cNvSpPr>
            <a:spLocks noGrp="1" noChangeArrowheads="1"/>
          </p:cNvSpPr>
          <p:nvPr>
            <p:ph idx="1"/>
          </p:nvPr>
        </p:nvSpPr>
        <p:spPr>
          <a:xfrm>
            <a:off x="304800" y="381000"/>
            <a:ext cx="8839200" cy="6705600"/>
          </a:xfrm>
        </p:spPr>
        <p:txBody>
          <a:bodyPr>
            <a:normAutofit/>
          </a:bodyPr>
          <a:lstStyle/>
          <a:p>
            <a:pPr>
              <a:lnSpc>
                <a:spcPct val="90000"/>
              </a:lnSpc>
              <a:spcBef>
                <a:spcPct val="0"/>
              </a:spcBef>
              <a:buFontTx/>
              <a:buNone/>
            </a:pPr>
            <a:endParaRPr lang="en-US" sz="2400" dirty="0" smtClean="0"/>
          </a:p>
          <a:p>
            <a:pPr>
              <a:lnSpc>
                <a:spcPct val="90000"/>
              </a:lnSpc>
              <a:spcBef>
                <a:spcPct val="0"/>
              </a:spcBef>
              <a:buFontTx/>
              <a:buNone/>
            </a:pPr>
            <a:r>
              <a:rPr lang="en-US" dirty="0" smtClean="0"/>
              <a:t>-A virtual collaborative strengthens interdisciplinary STEM focus  </a:t>
            </a:r>
          </a:p>
          <a:p>
            <a:pPr>
              <a:lnSpc>
                <a:spcPct val="90000"/>
              </a:lnSpc>
              <a:spcBef>
                <a:spcPct val="0"/>
              </a:spcBef>
              <a:buFontTx/>
              <a:buNone/>
            </a:pPr>
            <a:r>
              <a:rPr lang="en-US" dirty="0" smtClean="0"/>
              <a:t>for NASA Education programs at NASA Centers</a:t>
            </a:r>
          </a:p>
          <a:p>
            <a:pPr>
              <a:lnSpc>
                <a:spcPct val="90000"/>
              </a:lnSpc>
              <a:spcBef>
                <a:spcPct val="0"/>
              </a:spcBef>
              <a:buFontTx/>
              <a:buNone/>
            </a:pPr>
            <a:r>
              <a:rPr lang="en-US" dirty="0" smtClean="0"/>
              <a:t>-Research diversity of MIAC Scientists provides a platform for </a:t>
            </a:r>
          </a:p>
          <a:p>
            <a:pPr>
              <a:lnSpc>
                <a:spcPct val="90000"/>
              </a:lnSpc>
              <a:spcBef>
                <a:spcPct val="0"/>
              </a:spcBef>
              <a:buFontTx/>
              <a:buNone/>
            </a:pPr>
            <a:r>
              <a:rPr lang="en-US" dirty="0" smtClean="0"/>
              <a:t>partnership development initiatives</a:t>
            </a:r>
          </a:p>
          <a:p>
            <a:pPr>
              <a:lnSpc>
                <a:spcPct val="90000"/>
              </a:lnSpc>
              <a:spcBef>
                <a:spcPct val="0"/>
              </a:spcBef>
              <a:buFontTx/>
              <a:buNone/>
            </a:pPr>
            <a:r>
              <a:rPr lang="en-US" dirty="0" smtClean="0"/>
              <a:t>-Broadens vision for NASA Higher Education and K-12 </a:t>
            </a:r>
          </a:p>
          <a:p>
            <a:pPr>
              <a:lnSpc>
                <a:spcPct val="90000"/>
              </a:lnSpc>
              <a:spcBef>
                <a:spcPct val="0"/>
              </a:spcBef>
              <a:buFontTx/>
              <a:buNone/>
            </a:pPr>
            <a:r>
              <a:rPr lang="en-US" dirty="0" smtClean="0"/>
              <a:t>Programs</a:t>
            </a:r>
          </a:p>
          <a:p>
            <a:pPr>
              <a:lnSpc>
                <a:spcPct val="90000"/>
              </a:lnSpc>
              <a:spcBef>
                <a:spcPct val="0"/>
              </a:spcBef>
              <a:buFontTx/>
              <a:buNone/>
            </a:pPr>
            <a:r>
              <a:rPr lang="en-US" dirty="0" smtClean="0"/>
              <a:t>-Collaborative provides a network of MSI’s for NASA Education</a:t>
            </a:r>
          </a:p>
          <a:p>
            <a:pPr>
              <a:lnSpc>
                <a:spcPct val="90000"/>
              </a:lnSpc>
              <a:spcBef>
                <a:spcPct val="0"/>
              </a:spcBef>
              <a:buFontTx/>
              <a:buNone/>
            </a:pPr>
            <a:r>
              <a:rPr lang="en-US" dirty="0" smtClean="0"/>
              <a:t>to engage faculty and students in exciting, fun and practical </a:t>
            </a:r>
          </a:p>
          <a:p>
            <a:pPr>
              <a:lnSpc>
                <a:spcPct val="90000"/>
              </a:lnSpc>
              <a:spcBef>
                <a:spcPct val="0"/>
              </a:spcBef>
              <a:buFontTx/>
              <a:buNone/>
            </a:pPr>
            <a:r>
              <a:rPr lang="en-US" dirty="0" smtClean="0"/>
              <a:t>Research</a:t>
            </a:r>
          </a:p>
          <a:p>
            <a:pPr>
              <a:lnSpc>
                <a:spcPct val="90000"/>
              </a:lnSpc>
              <a:spcBef>
                <a:spcPct val="0"/>
              </a:spcBef>
              <a:buFontTx/>
              <a:buNone/>
            </a:pPr>
            <a:r>
              <a:rPr lang="en-US" dirty="0" smtClean="0"/>
              <a:t>-MIAC is the ideal climate for developing and encouraging </a:t>
            </a:r>
          </a:p>
          <a:p>
            <a:pPr>
              <a:lnSpc>
                <a:spcPct val="90000"/>
              </a:lnSpc>
              <a:spcBef>
                <a:spcPct val="0"/>
              </a:spcBef>
              <a:buFontTx/>
              <a:buNone/>
            </a:pPr>
            <a:r>
              <a:rPr lang="en-US" dirty="0" smtClean="0"/>
              <a:t>national and international partnerships with MSI’s</a:t>
            </a:r>
          </a:p>
          <a:p>
            <a:pPr>
              <a:lnSpc>
                <a:spcPct val="90000"/>
              </a:lnSpc>
              <a:spcBef>
                <a:spcPct val="0"/>
              </a:spcBef>
              <a:buFontTx/>
              <a:buNone/>
            </a:pPr>
            <a:r>
              <a:rPr lang="en-US" dirty="0" smtClean="0"/>
              <a:t>-MIAC partnership with NASA OE will enhance funding </a:t>
            </a:r>
          </a:p>
          <a:p>
            <a:pPr>
              <a:lnSpc>
                <a:spcPct val="90000"/>
              </a:lnSpc>
              <a:spcBef>
                <a:spcPct val="0"/>
              </a:spcBef>
              <a:buFontTx/>
              <a:buNone/>
            </a:pPr>
            <a:r>
              <a:rPr lang="en-US" dirty="0" smtClean="0"/>
              <a:t>Opportunities; generate potential for funding via OE Higher</a:t>
            </a:r>
          </a:p>
          <a:p>
            <a:pPr>
              <a:lnSpc>
                <a:spcPct val="90000"/>
              </a:lnSpc>
              <a:spcBef>
                <a:spcPct val="0"/>
              </a:spcBef>
              <a:buFontTx/>
              <a:buNone/>
            </a:pPr>
            <a:r>
              <a:rPr lang="en-US" dirty="0" smtClean="0"/>
              <a:t>Education Programs</a:t>
            </a:r>
          </a:p>
          <a:p>
            <a:pPr>
              <a:lnSpc>
                <a:spcPct val="90000"/>
              </a:lnSpc>
              <a:spcBef>
                <a:spcPct val="0"/>
              </a:spcBef>
              <a:buFontTx/>
              <a:buNone/>
            </a:pPr>
            <a:r>
              <a:rPr lang="en-US" dirty="0" smtClean="0"/>
              <a:t>-Online Mentoring Program for students and faculty engaged</a:t>
            </a:r>
          </a:p>
          <a:p>
            <a:pPr>
              <a:lnSpc>
                <a:spcPct val="90000"/>
              </a:lnSpc>
              <a:spcBef>
                <a:spcPct val="0"/>
              </a:spcBef>
              <a:buFontTx/>
              <a:buNone/>
            </a:pPr>
            <a:r>
              <a:rPr lang="en-US" b="1" dirty="0" smtClean="0"/>
              <a:t>in interdisciplinary research</a:t>
            </a:r>
          </a:p>
          <a:p>
            <a:pPr>
              <a:lnSpc>
                <a:spcPct val="90000"/>
              </a:lnSpc>
              <a:spcBef>
                <a:spcPct val="0"/>
              </a:spcBef>
              <a:buFontTx/>
              <a:buNone/>
            </a:pPr>
            <a:r>
              <a:rPr lang="en-US" b="1" dirty="0" smtClean="0"/>
              <a:t>-MIAC provides a fresh perspective to NASA Education</a:t>
            </a:r>
          </a:p>
          <a:p>
            <a:pPr>
              <a:lnSpc>
                <a:spcPct val="90000"/>
              </a:lnSpc>
              <a:spcBef>
                <a:spcPct val="0"/>
              </a:spcBef>
              <a:buFontTx/>
              <a:buNone/>
            </a:pPr>
            <a:r>
              <a:rPr lang="en-US" b="1" dirty="0" smtClean="0"/>
              <a:t>Initiatives(informal and formal education programs)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fontScale="90000"/>
          </a:bodyPr>
          <a:lstStyle/>
          <a:p>
            <a:r>
              <a:rPr lang="en-US" dirty="0" smtClean="0"/>
              <a:t>THANK YOU MIAC  MEMBERS for 10 years of  your commitment to inspire</a:t>
            </a:r>
            <a:endParaRPr lang="en-US" dirty="0"/>
          </a:p>
        </p:txBody>
      </p:sp>
      <p:sp>
        <p:nvSpPr>
          <p:cNvPr id="126979" name="Rectangle 3"/>
          <p:cNvSpPr>
            <a:spLocks noGrp="1" noChangeArrowheads="1"/>
          </p:cNvSpPr>
          <p:nvPr>
            <p:ph idx="1"/>
          </p:nvPr>
        </p:nvSpPr>
        <p:spPr>
          <a:xfrm>
            <a:off x="228600" y="1447800"/>
            <a:ext cx="8915400" cy="5638800"/>
          </a:xfrm>
        </p:spPr>
        <p:txBody>
          <a:bodyPr>
            <a:normAutofit/>
          </a:bodyPr>
          <a:lstStyle/>
          <a:p>
            <a:pPr>
              <a:lnSpc>
                <a:spcPct val="90000"/>
              </a:lnSpc>
              <a:spcBef>
                <a:spcPct val="0"/>
              </a:spcBef>
              <a:buFontTx/>
              <a:buNone/>
            </a:pPr>
            <a:endParaRPr lang="en-US" dirty="0" smtClean="0"/>
          </a:p>
          <a:p>
            <a:pPr>
              <a:lnSpc>
                <a:spcPct val="90000"/>
              </a:lnSpc>
              <a:spcBef>
                <a:spcPct val="0"/>
              </a:spcBef>
              <a:buFontTx/>
              <a:buNone/>
            </a:pPr>
            <a:endParaRPr lang="en-US" dirty="0" smtClean="0"/>
          </a:p>
          <a:p>
            <a:pPr>
              <a:lnSpc>
                <a:spcPct val="90000"/>
              </a:lnSpc>
              <a:spcBef>
                <a:spcPct val="0"/>
              </a:spcBef>
              <a:buFontTx/>
              <a:buNone/>
            </a:pPr>
            <a:endParaRPr lang="en-US" dirty="0" smtClean="0"/>
          </a:p>
          <a:p>
            <a:pPr>
              <a:lnSpc>
                <a:spcPct val="90000"/>
              </a:lnSpc>
              <a:spcBef>
                <a:spcPct val="0"/>
              </a:spcBef>
              <a:buFontTx/>
              <a:buNone/>
            </a:pPr>
            <a:endParaRPr lang="en-US" dirty="0" smtClean="0"/>
          </a:p>
          <a:p>
            <a:pPr>
              <a:lnSpc>
                <a:spcPct val="90000"/>
              </a:lnSpc>
              <a:spcBef>
                <a:spcPct val="0"/>
              </a:spcBef>
              <a:buFontTx/>
              <a:buNone/>
            </a:pPr>
            <a:endParaRPr lang="en-US" dirty="0" smtClean="0"/>
          </a:p>
          <a:p>
            <a:pPr>
              <a:lnSpc>
                <a:spcPct val="90000"/>
              </a:lnSpc>
              <a:spcBef>
                <a:spcPct val="0"/>
              </a:spcBef>
              <a:buFontTx/>
              <a:buNone/>
            </a:pPr>
            <a:r>
              <a:rPr lang="en-US" dirty="0" smtClean="0"/>
              <a:t>				Happy 10 year Anniversary!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76200"/>
            <a:ext cx="8229600" cy="1143000"/>
          </a:xfrm>
        </p:spPr>
        <p:txBody>
          <a:bodyPr/>
          <a:lstStyle/>
          <a:p>
            <a:r>
              <a:rPr lang="en-US" dirty="0"/>
              <a:t>What are Minority Institutions?</a:t>
            </a:r>
          </a:p>
        </p:txBody>
      </p:sp>
      <p:graphicFrame>
        <p:nvGraphicFramePr>
          <p:cNvPr id="124931" name="Group 3"/>
          <p:cNvGraphicFramePr>
            <a:graphicFrameLocks noGrp="1"/>
          </p:cNvGraphicFramePr>
          <p:nvPr>
            <p:ph sz="half" idx="1"/>
          </p:nvPr>
        </p:nvGraphicFramePr>
        <p:xfrm>
          <a:off x="228600" y="762000"/>
          <a:ext cx="8534400" cy="4648201"/>
        </p:xfrm>
        <a:graphic>
          <a:graphicData uri="http://schemas.openxmlformats.org/drawingml/2006/table">
            <a:tbl>
              <a:tblPr/>
              <a:tblGrid>
                <a:gridCol w="3505200"/>
                <a:gridCol w="5029200"/>
              </a:tblGrid>
              <a:tr h="1257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ell MT" pitchFamily="18" charset="0"/>
                        </a:rPr>
                        <a:t>Historically Black College or University (HBCU)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Bell MT" pitchFamily="18" charset="0"/>
                        </a:rPr>
                        <a:t>Accredited institutions of higher learning established prior to 1964 whose education mission is to provide education to Black Americans.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0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ell MT" pitchFamily="18" charset="0"/>
                        </a:rPr>
                        <a:t>Hispanic Serving Institution (HSI)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Bell MT" pitchFamily="18" charset="0"/>
                        </a:rPr>
                        <a:t>Accredited institutions who at the time of application had an enrollment of undergraduate full-time equivalent Hispanic students of at least 25 percent. Must provide assurance that at least 50 percent of the Hispanic students are low-income.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ell MT" pitchFamily="18" charset="0"/>
                        </a:rPr>
                        <a:t>Tribal College or University (TCU)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Bell MT" pitchFamily="18" charset="0"/>
                        </a:rPr>
                        <a:t>An institution of higher education which is formally controlled by the governing body of an Indian tribe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9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Bell MT" pitchFamily="18" charset="0"/>
                        </a:rPr>
                        <a:t>Other Minority Serving Institution (OMU)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Bell MT" pitchFamily="18" charset="0"/>
                        </a:rPr>
                        <a:t>Institutions with enrollment of a single underrepresented minority group or groups which exceeds 50 percent of the student enrollment.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4948" name="Rectangle 20"/>
          <p:cNvSpPr>
            <a:spLocks noGrp="1" noChangeArrowheads="1"/>
          </p:cNvSpPr>
          <p:nvPr>
            <p:ph type="body" sz="half" idx="2"/>
          </p:nvPr>
        </p:nvSpPr>
        <p:spPr>
          <a:xfrm>
            <a:off x="304800" y="5791200"/>
            <a:ext cx="9144000" cy="762000"/>
          </a:xfrm>
        </p:spPr>
        <p:txBody>
          <a:bodyPr/>
          <a:lstStyle/>
          <a:p>
            <a:r>
              <a:rPr lang="en-US" sz="1200" dirty="0"/>
              <a:t>Sources:  Higher Education Act of 1965</a:t>
            </a:r>
          </a:p>
          <a:p>
            <a:pPr lvl="1"/>
            <a:r>
              <a:rPr lang="en-US" sz="1200" dirty="0">
                <a:hlinkClick r:id="rId3"/>
              </a:rPr>
              <a:t>http://www.ed.gov/about/offices/list/ocr/edlite-minorityinst.html</a:t>
            </a:r>
            <a:endParaRPr lang="en-US" sz="1200" dirty="0"/>
          </a:p>
          <a:p>
            <a:pPr lvl="1"/>
            <a:r>
              <a:rPr lang="en-US" sz="1200" dirty="0"/>
              <a:t>U. S. Department of Education Accredited Post-Secondary Minority Institutions Listing</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81000" y="457200"/>
            <a:ext cx="8153400" cy="4724400"/>
          </a:xfrm>
        </p:spPr>
        <p:txBody>
          <a:bodyPr>
            <a:normAutofit/>
          </a:bodyPr>
          <a:lstStyle/>
          <a:p>
            <a:r>
              <a:rPr lang="en-US" dirty="0" smtClean="0"/>
              <a:t>MIAC Vision Statement</a:t>
            </a:r>
            <a:endParaRPr lang="en-US" dirty="0"/>
          </a:p>
        </p:txBody>
      </p:sp>
      <p:sp>
        <p:nvSpPr>
          <p:cNvPr id="126979" name="Rectangle 3"/>
          <p:cNvSpPr>
            <a:spLocks noGrp="1" noChangeArrowheads="1"/>
          </p:cNvSpPr>
          <p:nvPr>
            <p:ph idx="1"/>
          </p:nvPr>
        </p:nvSpPr>
        <p:spPr>
          <a:xfrm>
            <a:off x="228600" y="1447800"/>
            <a:ext cx="8915400" cy="5638800"/>
          </a:xfrm>
        </p:spPr>
        <p:txBody>
          <a:bodyPr>
            <a:normAutofit/>
          </a:bodyPr>
          <a:lstStyle/>
          <a:p>
            <a:pPr>
              <a:lnSpc>
                <a:spcPct val="90000"/>
              </a:lnSpc>
              <a:spcBef>
                <a:spcPct val="0"/>
              </a:spcBef>
              <a:buFontTx/>
              <a:buNone/>
            </a:pPr>
            <a:r>
              <a:rPr lang="en-US" sz="3200" dirty="0" smtClean="0"/>
              <a:t>A virtual collaboration of Minority Serving</a:t>
            </a:r>
          </a:p>
          <a:p>
            <a:pPr>
              <a:lnSpc>
                <a:spcPct val="90000"/>
              </a:lnSpc>
              <a:spcBef>
                <a:spcPct val="0"/>
              </a:spcBef>
              <a:buFontTx/>
              <a:buNone/>
            </a:pPr>
            <a:r>
              <a:rPr lang="en-US" sz="3200" dirty="0" smtClean="0"/>
              <a:t>Institutions with the goal to enhance research</a:t>
            </a:r>
          </a:p>
          <a:p>
            <a:pPr>
              <a:lnSpc>
                <a:spcPct val="90000"/>
              </a:lnSpc>
              <a:spcBef>
                <a:spcPct val="0"/>
              </a:spcBef>
              <a:buFontTx/>
              <a:buNone/>
            </a:pPr>
            <a:r>
              <a:rPr lang="en-US" sz="3200" dirty="0" smtClean="0"/>
              <a:t>and education in Astrobiology and advance</a:t>
            </a:r>
          </a:p>
          <a:p>
            <a:pPr>
              <a:lnSpc>
                <a:spcPct val="90000"/>
              </a:lnSpc>
              <a:spcBef>
                <a:spcPct val="0"/>
              </a:spcBef>
              <a:buFontTx/>
              <a:buNone/>
            </a:pPr>
            <a:r>
              <a:rPr lang="en-US" sz="3200" dirty="0" smtClean="0"/>
              <a:t>STEM  education, the STEM pipeline and STEM </a:t>
            </a:r>
          </a:p>
          <a:p>
            <a:pPr>
              <a:lnSpc>
                <a:spcPct val="90000"/>
              </a:lnSpc>
              <a:spcBef>
                <a:spcPct val="0"/>
              </a:spcBef>
              <a:buFontTx/>
              <a:buNone/>
            </a:pPr>
            <a:r>
              <a:rPr lang="en-US" sz="3200" dirty="0" smtClean="0"/>
              <a:t>careers.</a:t>
            </a:r>
          </a:p>
          <a:p>
            <a:pPr>
              <a:lnSpc>
                <a:spcPct val="90000"/>
              </a:lnSpc>
              <a:spcBef>
                <a:spcPct val="0"/>
              </a:spcBef>
              <a:buFontTx/>
              <a:buNone/>
            </a:pPr>
            <a:endParaRPr lang="en-US" dirty="0" smtClean="0"/>
          </a:p>
          <a:p>
            <a:pPr>
              <a:lnSpc>
                <a:spcPct val="90000"/>
              </a:lnSpc>
              <a:spcBef>
                <a:spcPct val="0"/>
              </a:spcBef>
              <a:buFontTx/>
              <a:buNone/>
            </a:pPr>
            <a:r>
              <a:rPr lang="en-US" dirty="0" smtClean="0"/>
              <a:t>                                    Exciting and Fun Science!!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r>
              <a:rPr lang="en-US" dirty="0"/>
              <a:t>What are the Federal Mandates?</a:t>
            </a:r>
          </a:p>
        </p:txBody>
      </p:sp>
      <p:sp>
        <p:nvSpPr>
          <p:cNvPr id="126979" name="Rectangle 3"/>
          <p:cNvSpPr>
            <a:spLocks noGrp="1" noChangeArrowheads="1"/>
          </p:cNvSpPr>
          <p:nvPr>
            <p:ph idx="1"/>
          </p:nvPr>
        </p:nvSpPr>
        <p:spPr>
          <a:xfrm>
            <a:off x="228600" y="1447800"/>
            <a:ext cx="8915400" cy="5638800"/>
          </a:xfrm>
        </p:spPr>
        <p:txBody>
          <a:bodyPr>
            <a:normAutofit/>
          </a:bodyPr>
          <a:lstStyle/>
          <a:p>
            <a:pPr>
              <a:lnSpc>
                <a:spcPct val="90000"/>
              </a:lnSpc>
              <a:spcBef>
                <a:spcPct val="0"/>
              </a:spcBef>
              <a:buFontTx/>
              <a:buNone/>
            </a:pPr>
            <a:r>
              <a:rPr lang="en-US" sz="2400" dirty="0"/>
              <a:t>NASA is committed to fulfilling and implementing the</a:t>
            </a:r>
          </a:p>
          <a:p>
            <a:pPr>
              <a:lnSpc>
                <a:spcPct val="90000"/>
              </a:lnSpc>
              <a:spcBef>
                <a:spcPct val="0"/>
              </a:spcBef>
              <a:buFontTx/>
              <a:buNone/>
            </a:pPr>
            <a:r>
              <a:rPr lang="en-US" sz="2400" dirty="0"/>
              <a:t>following three Federal mandates in regards to promoting</a:t>
            </a:r>
          </a:p>
          <a:p>
            <a:pPr>
              <a:lnSpc>
                <a:spcPct val="90000"/>
              </a:lnSpc>
              <a:spcBef>
                <a:spcPct val="0"/>
              </a:spcBef>
              <a:buFontTx/>
              <a:buNone/>
            </a:pPr>
            <a:r>
              <a:rPr lang="en-US" sz="2400" dirty="0"/>
              <a:t>equal opportunity for participation in federally-sponsored</a:t>
            </a:r>
          </a:p>
          <a:p>
            <a:pPr>
              <a:lnSpc>
                <a:spcPct val="90000"/>
              </a:lnSpc>
              <a:spcBef>
                <a:spcPct val="0"/>
              </a:spcBef>
              <a:buFontTx/>
              <a:buNone/>
            </a:pPr>
            <a:r>
              <a:rPr lang="en-US" sz="2400" dirty="0"/>
              <a:t>programs:</a:t>
            </a:r>
          </a:p>
          <a:p>
            <a:pPr>
              <a:lnSpc>
                <a:spcPct val="90000"/>
              </a:lnSpc>
              <a:buFontTx/>
              <a:buNone/>
            </a:pPr>
            <a:endParaRPr lang="en-US" sz="2400" dirty="0"/>
          </a:p>
          <a:p>
            <a:pPr>
              <a:lnSpc>
                <a:spcPct val="90000"/>
              </a:lnSpc>
            </a:pPr>
            <a:r>
              <a:rPr lang="en-US" sz="2400" dirty="0"/>
              <a:t>Executive Order </a:t>
            </a:r>
            <a:r>
              <a:rPr lang="en-US" sz="2400" dirty="0" smtClean="0"/>
              <a:t>13532: HBCU</a:t>
            </a:r>
            <a:endParaRPr lang="en-US" sz="2400" dirty="0"/>
          </a:p>
          <a:p>
            <a:pPr>
              <a:lnSpc>
                <a:spcPct val="90000"/>
              </a:lnSpc>
            </a:pPr>
            <a:r>
              <a:rPr lang="en-US" sz="2400" dirty="0"/>
              <a:t>Executive Order </a:t>
            </a:r>
            <a:r>
              <a:rPr lang="en-US" sz="2400" dirty="0" smtClean="0"/>
              <a:t>13555: </a:t>
            </a:r>
            <a:r>
              <a:rPr lang="en-US" sz="2400" dirty="0"/>
              <a:t>Educational Excellence for Hispanic </a:t>
            </a:r>
            <a:r>
              <a:rPr lang="en-US" sz="2400" dirty="0" smtClean="0"/>
              <a:t>Americans</a:t>
            </a:r>
            <a:endParaRPr lang="en-US" sz="2400" dirty="0"/>
          </a:p>
          <a:p>
            <a:pPr>
              <a:lnSpc>
                <a:spcPct val="90000"/>
              </a:lnSpc>
            </a:pPr>
            <a:r>
              <a:rPr lang="en-US" sz="2400" dirty="0"/>
              <a:t>Executive Order </a:t>
            </a:r>
            <a:r>
              <a:rPr lang="en-US" sz="2400" dirty="0" smtClean="0"/>
              <a:t>13592: American Indian and Alaska Native formerly known as the Tribal </a:t>
            </a:r>
            <a:r>
              <a:rPr lang="en-US" sz="2400" dirty="0"/>
              <a:t>Colleges and </a:t>
            </a:r>
            <a:r>
              <a:rPr lang="en-US" sz="2400" dirty="0" smtClean="0"/>
              <a:t>Universities</a:t>
            </a:r>
            <a:endParaRPr lang="en-US" sz="2400" dirty="0"/>
          </a:p>
          <a:p>
            <a:pPr>
              <a:lnSpc>
                <a:spcPct val="90000"/>
              </a:lnSpc>
              <a:buFontTx/>
              <a:buNone/>
            </a:pPr>
            <a:endParaRPr lang="en-US" dirty="0"/>
          </a:p>
          <a:p>
            <a:pPr>
              <a:lnSpc>
                <a:spcPct val="90000"/>
              </a:lnSpc>
              <a:buFontTx/>
              <a:buNone/>
            </a:pPr>
            <a:r>
              <a:rPr lang="en-US" sz="1200" dirty="0"/>
              <a:t>Executive Orders issued by President </a:t>
            </a:r>
            <a:r>
              <a:rPr lang="en-US" sz="1200" dirty="0" smtClean="0"/>
              <a:t>Barack Obama; </a:t>
            </a:r>
            <a:r>
              <a:rPr lang="en-US" sz="1200" dirty="0"/>
              <a:t>Source: </a:t>
            </a:r>
            <a:r>
              <a:rPr lang="en-US" sz="1200" dirty="0" smtClean="0"/>
              <a:t>http://www2.ed.gov/about/offices/list/ocr/edlite-minorityinst.html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52400" y="228600"/>
            <a:ext cx="8458200" cy="461963"/>
          </a:xfrm>
          <a:prstGeom prst="rect">
            <a:avLst/>
          </a:prstGeom>
          <a:noFill/>
          <a:ln w="9525">
            <a:noFill/>
            <a:miter lim="800000"/>
            <a:headEnd/>
            <a:tailEnd/>
          </a:ln>
        </p:spPr>
        <p:txBody>
          <a:bodyPr>
            <a:spAutoFit/>
          </a:bodyPr>
          <a:lstStyle/>
          <a:p>
            <a:pPr algn="ctr"/>
            <a:r>
              <a:rPr lang="en-US" sz="2400" b="1" dirty="0"/>
              <a:t>NASA Education Vision Statement</a:t>
            </a:r>
          </a:p>
        </p:txBody>
      </p:sp>
      <p:sp>
        <p:nvSpPr>
          <p:cNvPr id="17411" name="Rectangle 6"/>
          <p:cNvSpPr>
            <a:spLocks noChangeArrowheads="1"/>
          </p:cNvSpPr>
          <p:nvPr/>
        </p:nvSpPr>
        <p:spPr bwMode="auto">
          <a:xfrm>
            <a:off x="914400" y="1676400"/>
            <a:ext cx="6781800" cy="954088"/>
          </a:xfrm>
          <a:prstGeom prst="rect">
            <a:avLst/>
          </a:prstGeom>
          <a:noFill/>
          <a:ln w="9525">
            <a:noFill/>
            <a:miter lim="800000"/>
            <a:headEnd/>
            <a:tailEnd/>
          </a:ln>
        </p:spPr>
        <p:txBody>
          <a:bodyPr>
            <a:spAutoFit/>
          </a:bodyPr>
          <a:lstStyle/>
          <a:p>
            <a:r>
              <a:rPr lang="en-US" sz="2800" i="1" dirty="0"/>
              <a:t> To advance </a:t>
            </a:r>
            <a:r>
              <a:rPr lang="en-US" sz="2800" i="1" u="sng" dirty="0"/>
              <a:t>high quality</a:t>
            </a:r>
            <a:r>
              <a:rPr lang="en-US" sz="2800" i="1" dirty="0"/>
              <a:t> </a:t>
            </a:r>
            <a:r>
              <a:rPr lang="en-US" sz="2800" i="1" u="sng" dirty="0"/>
              <a:t>STEM </a:t>
            </a:r>
            <a:r>
              <a:rPr lang="en-US" sz="2800" i="1" dirty="0"/>
              <a:t>education</a:t>
            </a:r>
          </a:p>
          <a:p>
            <a:r>
              <a:rPr lang="en-US" sz="2800" i="1" dirty="0"/>
              <a:t>          using </a:t>
            </a:r>
            <a:r>
              <a:rPr lang="en-US" sz="2800" i="1" u="sng" dirty="0"/>
              <a:t>NASA</a:t>
            </a:r>
            <a:r>
              <a:rPr lang="ja-JP" altLang="en-US" sz="2800" i="1" u="sng" dirty="0"/>
              <a:t>’</a:t>
            </a:r>
            <a:r>
              <a:rPr lang="en-US" altLang="ja-JP" sz="2800" i="1" u="sng" dirty="0"/>
              <a:t>s unique</a:t>
            </a:r>
            <a:r>
              <a:rPr lang="en-US" altLang="ja-JP" sz="2800" i="1" dirty="0"/>
              <a:t> capabilities</a:t>
            </a:r>
            <a:endParaRPr lang="en-US" sz="2800" i="1" dirty="0"/>
          </a:p>
        </p:txBody>
      </p:sp>
      <p:pic>
        <p:nvPicPr>
          <p:cNvPr id="17412" name="Picture 3" descr="Camp-Viking-0715.jpg"/>
          <p:cNvPicPr>
            <a:picLocks noChangeAspect="1"/>
          </p:cNvPicPr>
          <p:nvPr/>
        </p:nvPicPr>
        <p:blipFill>
          <a:blip r:embed="rId3" cstate="print">
            <a:lum contrast="10000"/>
          </a:blip>
          <a:srcRect/>
          <a:stretch>
            <a:fillRect/>
          </a:stretch>
        </p:blipFill>
        <p:spPr bwMode="auto">
          <a:xfrm>
            <a:off x="3276600" y="3048000"/>
            <a:ext cx="2452688" cy="2236788"/>
          </a:xfrm>
          <a:prstGeom prst="rect">
            <a:avLst/>
          </a:prstGeom>
          <a:noFill/>
          <a:ln w="22225">
            <a:solidFill>
              <a:schemeClr val="tx1"/>
            </a:solidFill>
            <a:miter lim="800000"/>
            <a:headEnd/>
            <a:tailEnd/>
          </a:ln>
        </p:spPr>
      </p:pic>
      <p:pic>
        <p:nvPicPr>
          <p:cNvPr id="17413" name="Picture 4" descr="20030121_hardysch_07.jpg"/>
          <p:cNvPicPr>
            <a:picLocks noChangeAspect="1"/>
          </p:cNvPicPr>
          <p:nvPr/>
        </p:nvPicPr>
        <p:blipFill>
          <a:blip r:embed="rId4" cstate="print"/>
          <a:srcRect l="-525"/>
          <a:stretch>
            <a:fillRect/>
          </a:stretch>
        </p:blipFill>
        <p:spPr bwMode="auto">
          <a:xfrm>
            <a:off x="838200" y="3048000"/>
            <a:ext cx="2286000" cy="2239963"/>
          </a:xfrm>
          <a:prstGeom prst="rect">
            <a:avLst/>
          </a:prstGeom>
          <a:noFill/>
          <a:ln w="22225">
            <a:solidFill>
              <a:schemeClr val="tx1"/>
            </a:solidFill>
            <a:miter lim="800000"/>
            <a:headEnd/>
            <a:tailEnd/>
          </a:ln>
        </p:spPr>
      </p:pic>
      <p:pic>
        <p:nvPicPr>
          <p:cNvPr id="17414" name="Picture 5" descr="mini-SSC FLL Highlight 1.jpg"/>
          <p:cNvPicPr>
            <a:picLocks noChangeAspect="1"/>
          </p:cNvPicPr>
          <p:nvPr/>
        </p:nvPicPr>
        <p:blipFill>
          <a:blip r:embed="rId5" cstate="print"/>
          <a:srcRect/>
          <a:stretch>
            <a:fillRect/>
          </a:stretch>
        </p:blipFill>
        <p:spPr bwMode="auto">
          <a:xfrm>
            <a:off x="5867400" y="3048000"/>
            <a:ext cx="2307258" cy="2239963"/>
          </a:xfrm>
          <a:prstGeom prst="rect">
            <a:avLst/>
          </a:prstGeom>
          <a:noFill/>
          <a:ln w="22225">
            <a:solidFill>
              <a:schemeClr val="tx1"/>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Rectangle 6"/>
          <p:cNvSpPr>
            <a:spLocks noGrp="1" noChangeArrowheads="1"/>
          </p:cNvSpPr>
          <p:nvPr>
            <p:ph type="ctrTitle"/>
          </p:nvPr>
        </p:nvSpPr>
        <p:spPr/>
        <p:txBody>
          <a:bodyPr/>
          <a:lstStyle/>
          <a:p>
            <a:r>
              <a:rPr lang="en-US" dirty="0" smtClean="0"/>
              <a:t>MIAC is unique!</a:t>
            </a:r>
            <a:br>
              <a:rPr lang="en-US" dirty="0" smtClean="0"/>
            </a:br>
            <a:endParaRPr lang="en-US" dirty="0"/>
          </a:p>
        </p:txBody>
      </p:sp>
      <p:sp>
        <p:nvSpPr>
          <p:cNvPr id="140295" name="Rectangle 7"/>
          <p:cNvSpPr>
            <a:spLocks noGrp="1" noChangeArrowheads="1"/>
          </p:cNvSpPr>
          <p:nvPr>
            <p:ph type="subTitle" idx="1"/>
          </p:nvPr>
        </p:nvSpPr>
        <p:spPr>
          <a:xfrm>
            <a:off x="1371600" y="3733800"/>
            <a:ext cx="6400800" cy="2057400"/>
          </a:xfrm>
        </p:spPr>
        <p:txBody>
          <a:bodyPr/>
          <a:lstStyle/>
          <a:p>
            <a:pPr>
              <a:lnSpc>
                <a:spcPct val="90000"/>
              </a:lnSpc>
            </a:pPr>
            <a:endParaRPr lang="en-US" sz="2400" dirty="0"/>
          </a:p>
          <a:p>
            <a:pPr>
              <a:lnSpc>
                <a:spcPct val="90000"/>
              </a:lnSpc>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Rectangle 6"/>
          <p:cNvSpPr>
            <a:spLocks noGrp="1" noChangeArrowheads="1"/>
          </p:cNvSpPr>
          <p:nvPr>
            <p:ph type="ctrTitle"/>
          </p:nvPr>
        </p:nvSpPr>
        <p:spPr>
          <a:xfrm>
            <a:off x="304800" y="0"/>
            <a:ext cx="7772400" cy="1622425"/>
          </a:xfrm>
        </p:spPr>
        <p:txBody>
          <a:bodyPr/>
          <a:lstStyle/>
          <a:p>
            <a:r>
              <a:rPr lang="en-US" dirty="0" smtClean="0"/>
              <a:t>MIAC as a virtual collaboration of MSI’s strengthens the NASA Education mission through its interdisciplinary core focus </a:t>
            </a:r>
            <a:br>
              <a:rPr lang="en-US" dirty="0" smtClean="0"/>
            </a:br>
            <a:r>
              <a:rPr lang="en-US" dirty="0" smtClean="0"/>
              <a:t/>
            </a:r>
            <a:br>
              <a:rPr lang="en-US" dirty="0" smtClean="0"/>
            </a:br>
            <a:r>
              <a:rPr lang="en-US" dirty="0" smtClean="0"/>
              <a:t>MIAC is the  ideal  Partnership Development model to engage underrepresented communities in STEM</a:t>
            </a:r>
            <a:br>
              <a:rPr lang="en-US" dirty="0" smtClean="0"/>
            </a:br>
            <a:r>
              <a:rPr lang="en-US" dirty="0" smtClean="0"/>
              <a:t>MIAC researchers  have demonstrated successful research outcomes(publications, new laboratories, student training, etc)</a:t>
            </a:r>
            <a:br>
              <a:rPr lang="en-US" dirty="0" smtClean="0"/>
            </a:br>
            <a:r>
              <a:rPr lang="en-US" dirty="0" smtClean="0"/>
              <a:t/>
            </a:r>
            <a:br>
              <a:rPr lang="en-US" dirty="0" smtClean="0"/>
            </a:br>
            <a:r>
              <a:rPr lang="en-US" dirty="0" smtClean="0"/>
              <a:t>MIAC and NASA Education initiatives will strengthen STEM literacy</a:t>
            </a:r>
            <a:br>
              <a:rPr lang="en-US" dirty="0" smtClean="0"/>
            </a:br>
            <a:r>
              <a:rPr lang="en-US" dirty="0" smtClean="0"/>
              <a:t/>
            </a:r>
            <a:br>
              <a:rPr lang="en-US" dirty="0" smtClean="0"/>
            </a:br>
            <a:r>
              <a:rPr lang="en-US" dirty="0" smtClean="0"/>
              <a:t>MIAC offers cultural and research diversity to enhance OE existing initiatives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r>
              <a:rPr lang="en-US" dirty="0" smtClean="0"/>
              <a:t>MIAC and NASA Education : Why Partner?</a:t>
            </a:r>
            <a:endParaRPr lang="en-US" dirty="0"/>
          </a:p>
        </p:txBody>
      </p:sp>
      <p:sp>
        <p:nvSpPr>
          <p:cNvPr id="126979" name="Rectangle 3"/>
          <p:cNvSpPr>
            <a:spLocks noGrp="1" noChangeArrowheads="1"/>
          </p:cNvSpPr>
          <p:nvPr>
            <p:ph idx="1"/>
          </p:nvPr>
        </p:nvSpPr>
        <p:spPr>
          <a:xfrm>
            <a:off x="152400" y="1066800"/>
            <a:ext cx="8991600" cy="6019800"/>
          </a:xfrm>
        </p:spPr>
        <p:txBody>
          <a:bodyPr>
            <a:normAutofit/>
          </a:bodyPr>
          <a:lstStyle/>
          <a:p>
            <a:pPr>
              <a:lnSpc>
                <a:spcPct val="90000"/>
              </a:lnSpc>
              <a:spcBef>
                <a:spcPct val="0"/>
              </a:spcBef>
              <a:buFontTx/>
              <a:buNone/>
            </a:pPr>
            <a:r>
              <a:rPr lang="en-US" dirty="0" smtClean="0"/>
              <a:t>The potential for a successful STEM partnership development</a:t>
            </a:r>
          </a:p>
          <a:p>
            <a:pPr>
              <a:lnSpc>
                <a:spcPct val="90000"/>
              </a:lnSpc>
              <a:spcBef>
                <a:spcPct val="0"/>
              </a:spcBef>
              <a:buFontTx/>
              <a:buNone/>
            </a:pPr>
            <a:r>
              <a:rPr lang="en-US" dirty="0" smtClean="0"/>
              <a:t>model</a:t>
            </a:r>
          </a:p>
          <a:p>
            <a:pPr>
              <a:lnSpc>
                <a:spcPct val="90000"/>
              </a:lnSpc>
              <a:spcBef>
                <a:spcPct val="0"/>
              </a:spcBef>
              <a:buFontTx/>
              <a:buNone/>
            </a:pPr>
            <a:endParaRPr lang="en-US" dirty="0" smtClean="0"/>
          </a:p>
          <a:p>
            <a:pPr>
              <a:lnSpc>
                <a:spcPct val="90000"/>
              </a:lnSpc>
              <a:spcBef>
                <a:spcPct val="0"/>
              </a:spcBef>
              <a:buFontTx/>
              <a:buNone/>
            </a:pPr>
            <a:r>
              <a:rPr lang="en-US" dirty="0" smtClean="0"/>
              <a:t>STEM Education goals aligned; greater recruitment and retention</a:t>
            </a:r>
          </a:p>
          <a:p>
            <a:pPr>
              <a:lnSpc>
                <a:spcPct val="90000"/>
              </a:lnSpc>
              <a:spcBef>
                <a:spcPct val="0"/>
              </a:spcBef>
              <a:buFontTx/>
              <a:buNone/>
            </a:pPr>
            <a:endParaRPr lang="en-US" dirty="0" smtClean="0"/>
          </a:p>
          <a:p>
            <a:pPr>
              <a:lnSpc>
                <a:spcPct val="90000"/>
              </a:lnSpc>
              <a:spcBef>
                <a:spcPct val="0"/>
              </a:spcBef>
              <a:buFontTx/>
              <a:buNone/>
            </a:pPr>
            <a:r>
              <a:rPr lang="en-US" dirty="0" smtClean="0"/>
              <a:t>Interdisciplinary research and education initiatives at Centers</a:t>
            </a:r>
          </a:p>
          <a:p>
            <a:pPr>
              <a:lnSpc>
                <a:spcPct val="90000"/>
              </a:lnSpc>
              <a:spcBef>
                <a:spcPct val="0"/>
              </a:spcBef>
              <a:buFontTx/>
              <a:buNone/>
            </a:pPr>
            <a:r>
              <a:rPr lang="en-US" dirty="0" smtClean="0"/>
              <a:t>can be strengthened through collaborations with scientists at</a:t>
            </a:r>
          </a:p>
          <a:p>
            <a:pPr>
              <a:lnSpc>
                <a:spcPct val="90000"/>
              </a:lnSpc>
              <a:spcBef>
                <a:spcPct val="0"/>
              </a:spcBef>
              <a:buFontTx/>
              <a:buNone/>
            </a:pPr>
            <a:r>
              <a:rPr lang="en-US" dirty="0" smtClean="0"/>
              <a:t>MIAC Institutions</a:t>
            </a:r>
          </a:p>
          <a:p>
            <a:pPr>
              <a:lnSpc>
                <a:spcPct val="90000"/>
              </a:lnSpc>
              <a:spcBef>
                <a:spcPct val="0"/>
              </a:spcBef>
              <a:buFontTx/>
              <a:buNone/>
            </a:pPr>
            <a:endParaRPr lang="en-US" dirty="0" smtClean="0"/>
          </a:p>
          <a:p>
            <a:pPr>
              <a:lnSpc>
                <a:spcPct val="90000"/>
              </a:lnSpc>
              <a:spcBef>
                <a:spcPct val="0"/>
              </a:spcBef>
              <a:buFontTx/>
              <a:buNone/>
            </a:pPr>
            <a:r>
              <a:rPr lang="en-US" dirty="0" smtClean="0"/>
              <a:t>MIAC and NASA team building efforts will provide greater </a:t>
            </a:r>
          </a:p>
          <a:p>
            <a:pPr>
              <a:lnSpc>
                <a:spcPct val="90000"/>
              </a:lnSpc>
              <a:spcBef>
                <a:spcPct val="0"/>
              </a:spcBef>
              <a:buFontTx/>
              <a:buNone/>
            </a:pPr>
            <a:r>
              <a:rPr lang="en-US" dirty="0" smtClean="0"/>
              <a:t>awareness of  the Agency’s goals and MSI’s research and</a:t>
            </a:r>
          </a:p>
          <a:p>
            <a:pPr>
              <a:lnSpc>
                <a:spcPct val="90000"/>
              </a:lnSpc>
              <a:spcBef>
                <a:spcPct val="0"/>
              </a:spcBef>
              <a:buFontTx/>
              <a:buNone/>
            </a:pPr>
            <a:r>
              <a:rPr lang="en-US" dirty="0" smtClean="0"/>
              <a:t>education capacities</a:t>
            </a:r>
          </a:p>
          <a:p>
            <a:pPr>
              <a:lnSpc>
                <a:spcPct val="90000"/>
              </a:lnSpc>
              <a:spcBef>
                <a:spcPct val="0"/>
              </a:spcBef>
              <a:buFontTx/>
              <a:buNone/>
            </a:pPr>
            <a:endParaRPr lang="en-US" dirty="0" smtClean="0"/>
          </a:p>
          <a:p>
            <a:pPr>
              <a:lnSpc>
                <a:spcPct val="90000"/>
              </a:lnSpc>
              <a:spcBef>
                <a:spcPct val="0"/>
              </a:spcBef>
              <a:buFontTx/>
              <a:buNone/>
            </a:pPr>
            <a:r>
              <a:rPr lang="en-US" dirty="0" smtClean="0"/>
              <a:t>Research Diversity for greater global impact in science</a:t>
            </a:r>
          </a:p>
          <a:p>
            <a:pPr>
              <a:lnSpc>
                <a:spcPct val="90000"/>
              </a:lnSpc>
              <a:spcBef>
                <a:spcPct val="0"/>
              </a:spcBef>
              <a:buFontTx/>
              <a:buNone/>
            </a:pPr>
            <a:endParaRPr lang="en-US" dirty="0" smtClean="0"/>
          </a:p>
          <a:p>
            <a:pPr>
              <a:lnSpc>
                <a:spcPct val="90000"/>
              </a:lnSpc>
              <a:spcBef>
                <a:spcPct val="0"/>
              </a:spcBef>
              <a:buFontTx/>
              <a:buNone/>
            </a:pPr>
            <a:r>
              <a:rPr lang="en-US" dirty="0" smtClean="0"/>
              <a:t>Cultural Diversity(students, faculty, NASA scientists) creates</a:t>
            </a:r>
          </a:p>
          <a:p>
            <a:pPr>
              <a:lnSpc>
                <a:spcPct val="90000"/>
              </a:lnSpc>
              <a:spcBef>
                <a:spcPct val="0"/>
              </a:spcBef>
              <a:buFontTx/>
              <a:buNone/>
            </a:pPr>
            <a:r>
              <a:rPr lang="en-US" dirty="0" smtClean="0"/>
              <a:t>a global vision for science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ChangeArrowheads="1"/>
          </p:cNvSpPr>
          <p:nvPr/>
        </p:nvSpPr>
        <p:spPr bwMode="auto">
          <a:xfrm>
            <a:off x="1143000" y="1371600"/>
            <a:ext cx="3276600" cy="4419600"/>
          </a:xfrm>
          <a:prstGeom prst="rect">
            <a:avLst/>
          </a:prstGeom>
          <a:solidFill>
            <a:srgbClr val="0070C0">
              <a:alpha val="50195"/>
            </a:srgbClr>
          </a:solidFill>
          <a:ln w="9525">
            <a:solidFill>
              <a:schemeClr val="tx1"/>
            </a:solidFill>
            <a:round/>
            <a:headEnd/>
            <a:tailEnd/>
          </a:ln>
        </p:spPr>
        <p:txBody>
          <a:bodyPr/>
          <a:lstStyle/>
          <a:p>
            <a:pPr eaLnBrk="0" hangingPunct="0"/>
            <a:endParaRPr lang="en-US" sz="2400">
              <a:latin typeface="Times" charset="0"/>
            </a:endParaRPr>
          </a:p>
        </p:txBody>
      </p:sp>
      <p:sp>
        <p:nvSpPr>
          <p:cNvPr id="18435" name="Title 1"/>
          <p:cNvSpPr>
            <a:spLocks noGrp="1"/>
          </p:cNvSpPr>
          <p:nvPr>
            <p:ph type="title"/>
          </p:nvPr>
        </p:nvSpPr>
        <p:spPr bwMode="auto">
          <a:xfrm>
            <a:off x="228600" y="220663"/>
            <a:ext cx="8610600" cy="649287"/>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chemeClr val="tx1"/>
                </a:solidFill>
              </a:rPr>
              <a:t>STEM Education Framework</a:t>
            </a:r>
          </a:p>
        </p:txBody>
      </p:sp>
      <p:sp>
        <p:nvSpPr>
          <p:cNvPr id="18436" name="Rectangle 10"/>
          <p:cNvSpPr>
            <a:spLocks noChangeArrowheads="1"/>
          </p:cNvSpPr>
          <p:nvPr/>
        </p:nvSpPr>
        <p:spPr bwMode="auto">
          <a:xfrm>
            <a:off x="3810000" y="1371600"/>
            <a:ext cx="4724400" cy="4419600"/>
          </a:xfrm>
          <a:prstGeom prst="rect">
            <a:avLst/>
          </a:prstGeom>
          <a:solidFill>
            <a:srgbClr val="0070C0">
              <a:alpha val="50195"/>
            </a:srgbClr>
          </a:solidFill>
          <a:ln w="9525">
            <a:solidFill>
              <a:schemeClr val="tx1"/>
            </a:solidFill>
            <a:round/>
            <a:headEnd/>
            <a:tailEnd/>
          </a:ln>
        </p:spPr>
        <p:txBody>
          <a:bodyPr/>
          <a:lstStyle/>
          <a:p>
            <a:pPr eaLnBrk="0" hangingPunct="0"/>
            <a:endParaRPr lang="en-US" sz="2400">
              <a:latin typeface="Times" charset="0"/>
            </a:endParaRPr>
          </a:p>
        </p:txBody>
      </p:sp>
      <p:sp>
        <p:nvSpPr>
          <p:cNvPr id="18437" name="Text Box 31"/>
          <p:cNvSpPr txBox="1">
            <a:spLocks noChangeArrowheads="1"/>
          </p:cNvSpPr>
          <p:nvPr/>
        </p:nvSpPr>
        <p:spPr bwMode="auto">
          <a:xfrm>
            <a:off x="0" y="6324600"/>
            <a:ext cx="8416925" cy="307975"/>
          </a:xfrm>
          <a:prstGeom prst="rect">
            <a:avLst/>
          </a:prstGeom>
          <a:noFill/>
          <a:ln w="9525">
            <a:noFill/>
            <a:miter lim="800000"/>
            <a:headEnd/>
            <a:tailEnd/>
          </a:ln>
        </p:spPr>
        <p:txBody>
          <a:bodyPr>
            <a:spAutoFit/>
          </a:bodyPr>
          <a:lstStyle/>
          <a:p>
            <a:pPr marL="742950" indent="-285750">
              <a:spcBef>
                <a:spcPct val="50000"/>
              </a:spcBef>
            </a:pPr>
            <a:r>
              <a:rPr lang="en-US" sz="1400" b="1">
                <a:solidFill>
                  <a:schemeClr val="bg2"/>
                </a:solidFill>
              </a:rPr>
              <a:t>Relevance </a:t>
            </a:r>
            <a:r>
              <a:rPr lang="en-US" sz="1400" b="1">
                <a:solidFill>
                  <a:schemeClr val="bg2"/>
                </a:solidFill>
                <a:latin typeface="Wingdings" pitchFamily="2" charset="2"/>
              </a:rPr>
              <a:t></a:t>
            </a:r>
            <a:r>
              <a:rPr lang="en-US" sz="1400" b="1">
                <a:solidFill>
                  <a:schemeClr val="bg2"/>
                </a:solidFill>
              </a:rPr>
              <a:t> NASA Content </a:t>
            </a:r>
            <a:r>
              <a:rPr lang="en-US" sz="1400" b="1">
                <a:solidFill>
                  <a:schemeClr val="bg2"/>
                </a:solidFill>
                <a:latin typeface="Wingdings" pitchFamily="2" charset="2"/>
              </a:rPr>
              <a:t></a:t>
            </a:r>
            <a:r>
              <a:rPr lang="en-US" sz="1400" b="1">
                <a:solidFill>
                  <a:schemeClr val="bg2"/>
                </a:solidFill>
              </a:rPr>
              <a:t> Diversity </a:t>
            </a:r>
            <a:r>
              <a:rPr lang="en-US" sz="1400" b="1">
                <a:solidFill>
                  <a:schemeClr val="bg2"/>
                </a:solidFill>
                <a:latin typeface="Wingdings" pitchFamily="2" charset="2"/>
              </a:rPr>
              <a:t></a:t>
            </a:r>
            <a:r>
              <a:rPr lang="en-US" sz="1400" b="1">
                <a:solidFill>
                  <a:schemeClr val="bg2"/>
                </a:solidFill>
              </a:rPr>
              <a:t> Evaluation </a:t>
            </a:r>
            <a:r>
              <a:rPr lang="en-US" sz="1400" b="1">
                <a:solidFill>
                  <a:schemeClr val="bg2"/>
                </a:solidFill>
                <a:latin typeface="Wingdings" pitchFamily="2" charset="2"/>
              </a:rPr>
              <a:t></a:t>
            </a:r>
            <a:r>
              <a:rPr lang="en-US" sz="1400" b="1">
                <a:solidFill>
                  <a:schemeClr val="bg2"/>
                </a:solidFill>
              </a:rPr>
              <a:t> Continuity </a:t>
            </a:r>
            <a:r>
              <a:rPr lang="en-US" sz="1400" b="1">
                <a:solidFill>
                  <a:schemeClr val="bg2"/>
                </a:solidFill>
                <a:latin typeface="Wingdings" pitchFamily="2" charset="2"/>
              </a:rPr>
              <a:t></a:t>
            </a:r>
            <a:r>
              <a:rPr lang="en-US" sz="1400" b="1">
                <a:solidFill>
                  <a:schemeClr val="bg2"/>
                </a:solidFill>
              </a:rPr>
              <a:t> Partnership/Sustainability</a:t>
            </a:r>
          </a:p>
        </p:txBody>
      </p:sp>
      <p:sp>
        <p:nvSpPr>
          <p:cNvPr id="35" name="AutoShape 32"/>
          <p:cNvSpPr>
            <a:spLocks noChangeArrowheads="1"/>
          </p:cNvSpPr>
          <p:nvPr/>
        </p:nvSpPr>
        <p:spPr bwMode="auto">
          <a:xfrm>
            <a:off x="1524000" y="1524000"/>
            <a:ext cx="5105400" cy="4216580"/>
          </a:xfrm>
          <a:prstGeom prst="triangle">
            <a:avLst>
              <a:gd name="adj" fmla="val 50000"/>
            </a:avLst>
          </a:prstGeom>
          <a:solidFill>
            <a:srgbClr val="002060"/>
          </a:solidFill>
          <a:ln w="9525">
            <a:noFill/>
            <a:miter lim="800000"/>
            <a:headEnd/>
            <a:tailEnd/>
          </a:ln>
          <a:effectLst>
            <a:prstShdw prst="shdw13" dist="53882" dir="13500000">
              <a:srgbClr val="808080">
                <a:alpha val="50000"/>
              </a:srgbClr>
            </a:prstShdw>
          </a:effectLst>
          <a:scene3d>
            <a:camera prst="orthographicFront"/>
            <a:lightRig rig="threePt" dir="t"/>
          </a:scene3d>
          <a:sp3d>
            <a:bevelT w="165100" prst="coolSlant"/>
          </a:sp3d>
        </p:spPr>
        <p:txBody>
          <a:bodyPr wrap="none" anchor="ctr"/>
          <a:lstStyle/>
          <a:p>
            <a:pPr>
              <a:defRPr/>
            </a:pPr>
            <a:endParaRPr lang="en-US" dirty="0">
              <a:solidFill>
                <a:srgbClr val="FFFFFF"/>
              </a:solidFill>
              <a:cs typeface="ＭＳ Ｐゴシック" pitchFamily="34" charset="-128"/>
            </a:endParaRPr>
          </a:p>
        </p:txBody>
      </p:sp>
      <p:sp>
        <p:nvSpPr>
          <p:cNvPr id="18441" name="Text Box 35"/>
          <p:cNvSpPr txBox="1">
            <a:spLocks noChangeArrowheads="1"/>
          </p:cNvSpPr>
          <p:nvPr/>
        </p:nvSpPr>
        <p:spPr bwMode="auto">
          <a:xfrm>
            <a:off x="3421063" y="4346575"/>
            <a:ext cx="1336675" cy="461963"/>
          </a:xfrm>
          <a:prstGeom prst="rect">
            <a:avLst/>
          </a:prstGeom>
          <a:noFill/>
          <a:ln w="9525">
            <a:noFill/>
            <a:miter lim="800000"/>
            <a:headEnd/>
            <a:tailEnd/>
          </a:ln>
        </p:spPr>
        <p:txBody>
          <a:bodyPr wrap="none">
            <a:spAutoFit/>
          </a:bodyPr>
          <a:lstStyle/>
          <a:p>
            <a:r>
              <a:rPr lang="en-US" sz="2400" b="1">
                <a:solidFill>
                  <a:srgbClr val="FFFFFF"/>
                </a:solidFill>
              </a:rPr>
              <a:t>Engage</a:t>
            </a:r>
          </a:p>
        </p:txBody>
      </p:sp>
      <p:sp>
        <p:nvSpPr>
          <p:cNvPr id="18442" name="Text Box 36"/>
          <p:cNvSpPr txBox="1">
            <a:spLocks noChangeArrowheads="1"/>
          </p:cNvSpPr>
          <p:nvPr/>
        </p:nvSpPr>
        <p:spPr bwMode="auto">
          <a:xfrm>
            <a:off x="3514725" y="5257800"/>
            <a:ext cx="1430338" cy="461963"/>
          </a:xfrm>
          <a:prstGeom prst="rect">
            <a:avLst/>
          </a:prstGeom>
          <a:noFill/>
          <a:ln w="9525">
            <a:noFill/>
            <a:miter lim="800000"/>
            <a:headEnd/>
            <a:tailEnd/>
          </a:ln>
        </p:spPr>
        <p:txBody>
          <a:bodyPr>
            <a:spAutoFit/>
          </a:bodyPr>
          <a:lstStyle/>
          <a:p>
            <a:r>
              <a:rPr lang="en-US" sz="2400" b="1">
                <a:solidFill>
                  <a:srgbClr val="FFFFFF"/>
                </a:solidFill>
              </a:rPr>
              <a:t>Inspire</a:t>
            </a:r>
          </a:p>
        </p:txBody>
      </p:sp>
      <p:sp>
        <p:nvSpPr>
          <p:cNvPr id="38" name="Text Box 40"/>
          <p:cNvSpPr txBox="1">
            <a:spLocks noChangeArrowheads="1"/>
          </p:cNvSpPr>
          <p:nvPr/>
        </p:nvSpPr>
        <p:spPr bwMode="auto">
          <a:xfrm>
            <a:off x="2133600" y="1143000"/>
            <a:ext cx="1905000" cy="508000"/>
          </a:xfrm>
          <a:prstGeom prst="rect">
            <a:avLst/>
          </a:prstGeom>
          <a:noFill/>
          <a:ln w="9525">
            <a:noFill/>
            <a:miter lim="800000"/>
            <a:headEnd/>
            <a:tailEnd/>
          </a:ln>
        </p:spPr>
        <p:txBody>
          <a:bodyPr lIns="58522" tIns="29261" rIns="58522" bIns="29261"/>
          <a:lstStyle/>
          <a:p>
            <a:pPr>
              <a:defRPr/>
            </a:pPr>
            <a:endParaRPr lang="en-US" sz="1400" b="1" dirty="0">
              <a:solidFill>
                <a:srgbClr val="003399"/>
              </a:solidFill>
              <a:effectLst>
                <a:glow rad="228600">
                  <a:schemeClr val="accent1">
                    <a:satMod val="175000"/>
                    <a:alpha val="40000"/>
                  </a:schemeClr>
                </a:glow>
              </a:effectLst>
              <a:cs typeface="ＭＳ Ｐゴシック" pitchFamily="34" charset="-128"/>
            </a:endParaRPr>
          </a:p>
        </p:txBody>
      </p:sp>
      <p:sp>
        <p:nvSpPr>
          <p:cNvPr id="18444" name="Text Box 42"/>
          <p:cNvSpPr txBox="1">
            <a:spLocks noChangeArrowheads="1"/>
          </p:cNvSpPr>
          <p:nvPr/>
        </p:nvSpPr>
        <p:spPr bwMode="auto">
          <a:xfrm>
            <a:off x="4724400" y="1828800"/>
            <a:ext cx="3429000" cy="831850"/>
          </a:xfrm>
          <a:prstGeom prst="rect">
            <a:avLst/>
          </a:prstGeom>
          <a:noFill/>
          <a:ln w="9525">
            <a:noFill/>
            <a:miter lim="800000"/>
            <a:headEnd/>
            <a:tailEnd/>
          </a:ln>
        </p:spPr>
        <p:txBody>
          <a:bodyPr/>
          <a:lstStyle/>
          <a:p>
            <a:r>
              <a:rPr lang="en-US" sz="1200"/>
              <a:t/>
            </a:r>
            <a:br>
              <a:rPr lang="en-US" sz="1200"/>
            </a:br>
            <a:r>
              <a:rPr lang="en-US" sz="1200"/>
              <a:t/>
            </a:r>
            <a:br>
              <a:rPr lang="en-US" sz="1200"/>
            </a:br>
            <a:r>
              <a:rPr lang="en-US" sz="1200"/>
              <a:t/>
            </a:r>
            <a:br>
              <a:rPr lang="en-US" sz="1200"/>
            </a:br>
            <a:r>
              <a:rPr lang="en-US" sz="1200"/>
              <a:t>Identify, cultivate, and sustain a diverse workforce and inclusive </a:t>
            </a:r>
            <a:r>
              <a:rPr lang="en-US" sz="1200" i="1"/>
              <a:t>work</a:t>
            </a:r>
            <a:r>
              <a:rPr lang="en-US" sz="1200"/>
              <a:t> environment that is needed to conduct NASA missions</a:t>
            </a:r>
          </a:p>
          <a:p>
            <a:endParaRPr lang="en-US" sz="1200"/>
          </a:p>
        </p:txBody>
      </p:sp>
      <p:sp>
        <p:nvSpPr>
          <p:cNvPr id="18445" name="Text Box 43"/>
          <p:cNvSpPr txBox="1">
            <a:spLocks noChangeArrowheads="1"/>
          </p:cNvSpPr>
          <p:nvPr/>
        </p:nvSpPr>
        <p:spPr bwMode="auto">
          <a:xfrm>
            <a:off x="6705600" y="4211638"/>
            <a:ext cx="2286000" cy="844550"/>
          </a:xfrm>
          <a:prstGeom prst="rect">
            <a:avLst/>
          </a:prstGeom>
          <a:noFill/>
          <a:ln w="9525">
            <a:noFill/>
            <a:miter lim="800000"/>
            <a:headEnd/>
            <a:tailEnd/>
          </a:ln>
        </p:spPr>
        <p:txBody>
          <a:bodyPr/>
          <a:lstStyle/>
          <a:p>
            <a:endParaRPr lang="en-US" sz="1100">
              <a:solidFill>
                <a:srgbClr val="000066"/>
              </a:solidFill>
            </a:endParaRPr>
          </a:p>
        </p:txBody>
      </p:sp>
      <p:sp>
        <p:nvSpPr>
          <p:cNvPr id="18446" name="Text Box 41"/>
          <p:cNvSpPr txBox="1">
            <a:spLocks noChangeArrowheads="1"/>
          </p:cNvSpPr>
          <p:nvPr/>
        </p:nvSpPr>
        <p:spPr bwMode="auto">
          <a:xfrm>
            <a:off x="609600" y="3048000"/>
            <a:ext cx="2286000" cy="1066800"/>
          </a:xfrm>
          <a:prstGeom prst="rect">
            <a:avLst/>
          </a:prstGeom>
          <a:noFill/>
          <a:ln w="9525">
            <a:noFill/>
            <a:miter lim="800000"/>
            <a:headEnd/>
            <a:tailEnd/>
          </a:ln>
        </p:spPr>
        <p:txBody>
          <a:bodyPr/>
          <a:lstStyle/>
          <a:p>
            <a:endParaRPr lang="en-US" sz="1100">
              <a:solidFill>
                <a:srgbClr val="000066"/>
              </a:solidFill>
            </a:endParaRPr>
          </a:p>
        </p:txBody>
      </p:sp>
      <p:sp>
        <p:nvSpPr>
          <p:cNvPr id="18447" name="Text Box 41"/>
          <p:cNvSpPr txBox="1">
            <a:spLocks noChangeArrowheads="1"/>
          </p:cNvSpPr>
          <p:nvPr/>
        </p:nvSpPr>
        <p:spPr bwMode="auto">
          <a:xfrm>
            <a:off x="3200400" y="5486400"/>
            <a:ext cx="2824163" cy="762000"/>
          </a:xfrm>
          <a:prstGeom prst="rect">
            <a:avLst/>
          </a:prstGeom>
          <a:noFill/>
          <a:ln w="9525">
            <a:noFill/>
            <a:miter lim="800000"/>
            <a:headEnd/>
            <a:tailEnd/>
          </a:ln>
        </p:spPr>
        <p:txBody>
          <a:bodyPr/>
          <a:lstStyle/>
          <a:p>
            <a:endParaRPr lang="en-US" sz="1100">
              <a:solidFill>
                <a:srgbClr val="000066"/>
              </a:solidFill>
            </a:endParaRPr>
          </a:p>
        </p:txBody>
      </p:sp>
      <p:sp>
        <p:nvSpPr>
          <p:cNvPr id="18448" name="Freeform 43"/>
          <p:cNvSpPr>
            <a:spLocks noChangeArrowheads="1"/>
          </p:cNvSpPr>
          <p:nvPr/>
        </p:nvSpPr>
        <p:spPr bwMode="auto">
          <a:xfrm>
            <a:off x="1447800" y="1524000"/>
            <a:ext cx="2590800" cy="4191000"/>
          </a:xfrm>
          <a:custGeom>
            <a:avLst/>
            <a:gdLst>
              <a:gd name="T0" fmla="*/ 0 w 2243470"/>
              <a:gd name="T1" fmla="*/ 2147483647 h 3583172"/>
              <a:gd name="T2" fmla="*/ 820301189 w 2243470"/>
              <a:gd name="T3" fmla="*/ 0 h 3583172"/>
              <a:gd name="T4" fmla="*/ 462634379 w 2243470"/>
              <a:gd name="T5" fmla="*/ 2147483647 h 3583172"/>
              <a:gd name="T6" fmla="*/ 0 w 2243470"/>
              <a:gd name="T7" fmla="*/ 2147483647 h 3583172"/>
              <a:gd name="T8" fmla="*/ 0 60000 65536"/>
              <a:gd name="T9" fmla="*/ 0 60000 65536"/>
              <a:gd name="T10" fmla="*/ 0 60000 65536"/>
              <a:gd name="T11" fmla="*/ 0 60000 65536"/>
              <a:gd name="T12" fmla="*/ 0 w 2243470"/>
              <a:gd name="T13" fmla="*/ 0 h 3583172"/>
              <a:gd name="T14" fmla="*/ 2243470 w 2243470"/>
              <a:gd name="T15" fmla="*/ 3583172 h 3583172"/>
            </a:gdLst>
            <a:ahLst/>
            <a:cxnLst>
              <a:cxn ang="T8">
                <a:pos x="T0" y="T1"/>
              </a:cxn>
              <a:cxn ang="T9">
                <a:pos x="T2" y="T3"/>
              </a:cxn>
              <a:cxn ang="T10">
                <a:pos x="T4" y="T5"/>
              </a:cxn>
              <a:cxn ang="T11">
                <a:pos x="T6" y="T7"/>
              </a:cxn>
            </a:cxnLst>
            <a:rect l="T12" t="T13" r="T14" b="T15"/>
            <a:pathLst>
              <a:path w="2243470" h="3583172">
                <a:moveTo>
                  <a:pt x="0" y="3583172"/>
                </a:moveTo>
                <a:lnTo>
                  <a:pt x="2243470" y="0"/>
                </a:lnTo>
                <a:lnTo>
                  <a:pt x="1265274" y="3572540"/>
                </a:lnTo>
                <a:lnTo>
                  <a:pt x="0" y="3583172"/>
                </a:lnTo>
                <a:close/>
              </a:path>
            </a:pathLst>
          </a:custGeom>
          <a:solidFill>
            <a:srgbClr val="7A0000"/>
          </a:solidFill>
          <a:ln w="9525">
            <a:solidFill>
              <a:schemeClr val="tx1"/>
            </a:solidFill>
            <a:round/>
            <a:headEnd/>
            <a:tailEnd/>
          </a:ln>
        </p:spPr>
        <p:txBody>
          <a:bodyPr/>
          <a:lstStyle/>
          <a:p>
            <a:endParaRPr lang="en-US"/>
          </a:p>
        </p:txBody>
      </p:sp>
      <p:sp>
        <p:nvSpPr>
          <p:cNvPr id="18449" name="Text Box 33"/>
          <p:cNvSpPr txBox="1">
            <a:spLocks noChangeArrowheads="1"/>
          </p:cNvSpPr>
          <p:nvPr/>
        </p:nvSpPr>
        <p:spPr bwMode="auto">
          <a:xfrm>
            <a:off x="3319463" y="2727325"/>
            <a:ext cx="1531937" cy="461963"/>
          </a:xfrm>
          <a:prstGeom prst="rect">
            <a:avLst/>
          </a:prstGeom>
          <a:noFill/>
          <a:ln w="9525">
            <a:noFill/>
            <a:miter lim="800000"/>
            <a:headEnd/>
            <a:tailEnd/>
          </a:ln>
        </p:spPr>
        <p:txBody>
          <a:bodyPr>
            <a:spAutoFit/>
          </a:bodyPr>
          <a:lstStyle/>
          <a:p>
            <a:r>
              <a:rPr lang="en-US" sz="2400" b="1">
                <a:solidFill>
                  <a:srgbClr val="FFFFFF"/>
                </a:solidFill>
              </a:rPr>
              <a:t> Employ</a:t>
            </a:r>
          </a:p>
        </p:txBody>
      </p:sp>
      <p:sp>
        <p:nvSpPr>
          <p:cNvPr id="18450" name="Text Box 34"/>
          <p:cNvSpPr txBox="1">
            <a:spLocks noChangeArrowheads="1"/>
          </p:cNvSpPr>
          <p:nvPr/>
        </p:nvSpPr>
        <p:spPr bwMode="auto">
          <a:xfrm>
            <a:off x="3421063" y="3548063"/>
            <a:ext cx="1524000" cy="461962"/>
          </a:xfrm>
          <a:prstGeom prst="rect">
            <a:avLst/>
          </a:prstGeom>
          <a:noFill/>
          <a:ln w="9525">
            <a:noFill/>
            <a:miter lim="800000"/>
            <a:headEnd/>
            <a:tailEnd/>
          </a:ln>
        </p:spPr>
        <p:txBody>
          <a:bodyPr>
            <a:spAutoFit/>
          </a:bodyPr>
          <a:lstStyle/>
          <a:p>
            <a:r>
              <a:rPr lang="en-US" sz="2400" b="1">
                <a:solidFill>
                  <a:srgbClr val="FFFFFF"/>
                </a:solidFill>
              </a:rPr>
              <a:t>Educate</a:t>
            </a:r>
          </a:p>
        </p:txBody>
      </p:sp>
      <p:sp>
        <p:nvSpPr>
          <p:cNvPr id="47" name="Line 39"/>
          <p:cNvSpPr>
            <a:spLocks noChangeShapeType="1"/>
          </p:cNvSpPr>
          <p:nvPr/>
        </p:nvSpPr>
        <p:spPr bwMode="auto">
          <a:xfrm>
            <a:off x="2133600" y="5105400"/>
            <a:ext cx="3875088"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pPr>
              <a:defRPr/>
            </a:pPr>
            <a:endParaRPr lang="en-US" dirty="0">
              <a:solidFill>
                <a:srgbClr val="FFFFFF"/>
              </a:solidFill>
            </a:endParaRPr>
          </a:p>
        </p:txBody>
      </p:sp>
      <p:sp>
        <p:nvSpPr>
          <p:cNvPr id="48" name="Line 38"/>
          <p:cNvSpPr>
            <a:spLocks noChangeShapeType="1"/>
          </p:cNvSpPr>
          <p:nvPr/>
        </p:nvSpPr>
        <p:spPr bwMode="auto">
          <a:xfrm>
            <a:off x="2667000" y="4191000"/>
            <a:ext cx="2808288" cy="20638"/>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pPr>
              <a:defRPr/>
            </a:pPr>
            <a:endParaRPr lang="en-US" dirty="0">
              <a:solidFill>
                <a:srgbClr val="FFFFFF"/>
              </a:solidFill>
            </a:endParaRPr>
          </a:p>
        </p:txBody>
      </p:sp>
      <p:sp>
        <p:nvSpPr>
          <p:cNvPr id="49" name="Line 37"/>
          <p:cNvSpPr>
            <a:spLocks noChangeShapeType="1"/>
          </p:cNvSpPr>
          <p:nvPr/>
        </p:nvSpPr>
        <p:spPr bwMode="auto">
          <a:xfrm>
            <a:off x="3124200" y="3352800"/>
            <a:ext cx="1820863"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pPr>
              <a:defRPr/>
            </a:pPr>
            <a:endParaRPr lang="en-US" dirty="0">
              <a:solidFill>
                <a:srgbClr val="FFFFFF"/>
              </a:solidFill>
            </a:endParaRPr>
          </a:p>
        </p:txBody>
      </p:sp>
      <p:pic>
        <p:nvPicPr>
          <p:cNvPr id="18454" name="Picture 50" descr="Insig-cl_cmyk_bl.jpg"/>
          <p:cNvPicPr>
            <a:picLocks noChangeAspect="1"/>
          </p:cNvPicPr>
          <p:nvPr/>
        </p:nvPicPr>
        <p:blipFill>
          <a:blip r:embed="rId3" cstate="print">
            <a:clrChange>
              <a:clrFrom>
                <a:srgbClr val="0C0C0C"/>
              </a:clrFrom>
              <a:clrTo>
                <a:srgbClr val="0C0C0C">
                  <a:alpha val="0"/>
                </a:srgbClr>
              </a:clrTo>
            </a:clrChange>
          </a:blip>
          <a:srcRect/>
          <a:stretch>
            <a:fillRect/>
          </a:stretch>
        </p:blipFill>
        <p:spPr bwMode="auto">
          <a:xfrm>
            <a:off x="1981200" y="5029200"/>
            <a:ext cx="860425" cy="712788"/>
          </a:xfrm>
          <a:prstGeom prst="rect">
            <a:avLst/>
          </a:prstGeom>
          <a:noFill/>
          <a:ln w="9525">
            <a:noFill/>
            <a:miter lim="800000"/>
            <a:headEnd/>
            <a:tailEnd/>
          </a:ln>
        </p:spPr>
      </p:pic>
      <p:sp>
        <p:nvSpPr>
          <p:cNvPr id="18455" name="Rectangle 53"/>
          <p:cNvSpPr>
            <a:spLocks noChangeArrowheads="1"/>
          </p:cNvSpPr>
          <p:nvPr/>
        </p:nvSpPr>
        <p:spPr bwMode="auto">
          <a:xfrm>
            <a:off x="5181600" y="3124200"/>
            <a:ext cx="3276600" cy="646113"/>
          </a:xfrm>
          <a:prstGeom prst="rect">
            <a:avLst/>
          </a:prstGeom>
          <a:noFill/>
          <a:ln w="9525">
            <a:noFill/>
            <a:miter lim="800000"/>
            <a:headEnd/>
            <a:tailEnd/>
          </a:ln>
        </p:spPr>
        <p:txBody>
          <a:bodyPr>
            <a:spAutoFit/>
          </a:bodyPr>
          <a:lstStyle/>
          <a:p>
            <a:r>
              <a:rPr lang="en-US" sz="1200"/>
              <a:t/>
            </a:r>
            <a:br>
              <a:rPr lang="en-US" sz="1200"/>
            </a:br>
            <a:r>
              <a:rPr lang="en-US" sz="1200"/>
              <a:t>Engage the public in NASA’s missions by providing new pathways for participation.</a:t>
            </a:r>
          </a:p>
        </p:txBody>
      </p:sp>
      <p:sp>
        <p:nvSpPr>
          <p:cNvPr id="18456" name="Rectangle 55"/>
          <p:cNvSpPr>
            <a:spLocks noChangeArrowheads="1"/>
          </p:cNvSpPr>
          <p:nvPr/>
        </p:nvSpPr>
        <p:spPr bwMode="auto">
          <a:xfrm>
            <a:off x="5638800" y="3962400"/>
            <a:ext cx="2830513" cy="815975"/>
          </a:xfrm>
          <a:prstGeom prst="rect">
            <a:avLst/>
          </a:prstGeom>
          <a:noFill/>
          <a:ln w="9525">
            <a:noFill/>
            <a:miter lim="800000"/>
            <a:headEnd/>
            <a:tailEnd/>
          </a:ln>
        </p:spPr>
        <p:txBody>
          <a:bodyPr>
            <a:spAutoFit/>
          </a:bodyPr>
          <a:lstStyle/>
          <a:p>
            <a:r>
              <a:rPr lang="en-US" sz="1100"/>
              <a:t/>
            </a:r>
            <a:br>
              <a:rPr lang="en-US" sz="1100"/>
            </a:br>
            <a:r>
              <a:rPr lang="en-US" sz="1200"/>
              <a:t>Inform, engage, and inspire the public by sharing NASA’s mission, challenges, and results.</a:t>
            </a:r>
          </a:p>
        </p:txBody>
      </p:sp>
      <p:sp>
        <p:nvSpPr>
          <p:cNvPr id="18457" name="Rectangle 56"/>
          <p:cNvSpPr>
            <a:spLocks noChangeArrowheads="1"/>
          </p:cNvSpPr>
          <p:nvPr/>
        </p:nvSpPr>
        <p:spPr bwMode="auto">
          <a:xfrm>
            <a:off x="6248400" y="4648200"/>
            <a:ext cx="2209800" cy="1016000"/>
          </a:xfrm>
          <a:prstGeom prst="rect">
            <a:avLst/>
          </a:prstGeom>
          <a:noFill/>
          <a:ln w="9525">
            <a:noFill/>
            <a:miter lim="800000"/>
            <a:headEnd/>
            <a:tailEnd/>
          </a:ln>
        </p:spPr>
        <p:txBody>
          <a:bodyPr>
            <a:spAutoFit/>
          </a:bodyPr>
          <a:lstStyle/>
          <a:p>
            <a:r>
              <a:rPr lang="en-US" sz="1200"/>
              <a:t/>
            </a:r>
            <a:br>
              <a:rPr lang="en-US" sz="1200"/>
            </a:br>
            <a:r>
              <a:rPr lang="en-US" sz="1200"/>
              <a:t>Build strategic partnerships that promote STEM literacy through formal and informal means.</a:t>
            </a:r>
          </a:p>
        </p:txBody>
      </p:sp>
      <p:sp>
        <p:nvSpPr>
          <p:cNvPr id="18458" name="Text Box 42"/>
          <p:cNvSpPr txBox="1">
            <a:spLocks noChangeArrowheads="1"/>
          </p:cNvSpPr>
          <p:nvPr/>
        </p:nvSpPr>
        <p:spPr bwMode="auto">
          <a:xfrm>
            <a:off x="2209800" y="2362200"/>
            <a:ext cx="1058863" cy="381000"/>
          </a:xfrm>
          <a:prstGeom prst="rect">
            <a:avLst/>
          </a:prstGeom>
          <a:noFill/>
          <a:ln w="9525">
            <a:noFill/>
            <a:miter lim="800000"/>
            <a:headEnd/>
            <a:tailEnd/>
          </a:ln>
        </p:spPr>
        <p:txBody>
          <a:bodyPr/>
          <a:lstStyle/>
          <a:p>
            <a:r>
              <a:rPr lang="en-US" sz="1600" b="1" dirty="0"/>
              <a:t>Learners</a:t>
            </a:r>
          </a:p>
          <a:p>
            <a:endParaRPr lang="en-US" sz="1600" b="1" dirty="0"/>
          </a:p>
        </p:txBody>
      </p:sp>
      <p:sp>
        <p:nvSpPr>
          <p:cNvPr id="18459" name="Text Box 42"/>
          <p:cNvSpPr txBox="1">
            <a:spLocks noChangeArrowheads="1"/>
          </p:cNvSpPr>
          <p:nvPr/>
        </p:nvSpPr>
        <p:spPr bwMode="auto">
          <a:xfrm>
            <a:off x="1600200" y="2895600"/>
            <a:ext cx="1219200" cy="381000"/>
          </a:xfrm>
          <a:prstGeom prst="rect">
            <a:avLst/>
          </a:prstGeom>
          <a:noFill/>
          <a:ln w="9525">
            <a:noFill/>
            <a:miter lim="800000"/>
            <a:headEnd/>
            <a:tailEnd/>
          </a:ln>
        </p:spPr>
        <p:txBody>
          <a:bodyPr/>
          <a:lstStyle/>
          <a:p>
            <a:r>
              <a:rPr lang="en-US" sz="1600" b="1"/>
              <a:t>Educators</a:t>
            </a:r>
          </a:p>
          <a:p>
            <a:endParaRPr lang="en-US" sz="1400" b="1"/>
          </a:p>
        </p:txBody>
      </p:sp>
      <p:sp>
        <p:nvSpPr>
          <p:cNvPr id="18460" name="Text Box 42"/>
          <p:cNvSpPr txBox="1">
            <a:spLocks noChangeArrowheads="1"/>
          </p:cNvSpPr>
          <p:nvPr/>
        </p:nvSpPr>
        <p:spPr bwMode="auto">
          <a:xfrm>
            <a:off x="1371600" y="3581400"/>
            <a:ext cx="1371600" cy="457200"/>
          </a:xfrm>
          <a:prstGeom prst="rect">
            <a:avLst/>
          </a:prstGeom>
          <a:noFill/>
          <a:ln w="9525">
            <a:noFill/>
            <a:miter lim="800000"/>
            <a:headEnd/>
            <a:tailEnd/>
          </a:ln>
        </p:spPr>
        <p:txBody>
          <a:bodyPr/>
          <a:lstStyle/>
          <a:p>
            <a:r>
              <a:rPr lang="en-US" sz="1600" b="1"/>
              <a:t>Institutions</a:t>
            </a:r>
          </a:p>
          <a:p>
            <a:endParaRPr lang="en-US" sz="1400" b="1"/>
          </a:p>
        </p:txBody>
      </p:sp>
      <p:sp>
        <p:nvSpPr>
          <p:cNvPr id="18461" name="TextBox 29"/>
          <p:cNvSpPr txBox="1">
            <a:spLocks noChangeArrowheads="1"/>
          </p:cNvSpPr>
          <p:nvPr/>
        </p:nvSpPr>
        <p:spPr bwMode="auto">
          <a:xfrm>
            <a:off x="5257800" y="990600"/>
            <a:ext cx="1905000" cy="400050"/>
          </a:xfrm>
          <a:prstGeom prst="rect">
            <a:avLst/>
          </a:prstGeom>
          <a:noFill/>
          <a:ln w="9525">
            <a:noFill/>
            <a:miter lim="800000"/>
            <a:headEnd/>
            <a:tailEnd/>
          </a:ln>
        </p:spPr>
        <p:txBody>
          <a:bodyPr>
            <a:spAutoFit/>
          </a:bodyPr>
          <a:lstStyle/>
          <a:p>
            <a:pPr algn="ctr"/>
            <a:r>
              <a:rPr lang="en-US" sz="2000" b="1"/>
              <a:t>Outcomes</a:t>
            </a:r>
          </a:p>
        </p:txBody>
      </p:sp>
      <p:sp>
        <p:nvSpPr>
          <p:cNvPr id="18462" name="TextBox 30"/>
          <p:cNvSpPr txBox="1">
            <a:spLocks noChangeArrowheads="1"/>
          </p:cNvSpPr>
          <p:nvPr/>
        </p:nvSpPr>
        <p:spPr bwMode="auto">
          <a:xfrm>
            <a:off x="1828800" y="990600"/>
            <a:ext cx="1905000" cy="400050"/>
          </a:xfrm>
          <a:prstGeom prst="rect">
            <a:avLst/>
          </a:prstGeom>
          <a:noFill/>
          <a:ln w="9525">
            <a:noFill/>
            <a:miter lim="800000"/>
            <a:headEnd/>
            <a:tailEnd/>
          </a:ln>
        </p:spPr>
        <p:txBody>
          <a:bodyPr>
            <a:spAutoFit/>
          </a:bodyPr>
          <a:lstStyle/>
          <a:p>
            <a:pPr algn="ctr"/>
            <a:r>
              <a:rPr lang="en-US" sz="2000" b="1"/>
              <a:t>Audiences</a:t>
            </a:r>
          </a:p>
        </p:txBody>
      </p:sp>
      <p:sp>
        <p:nvSpPr>
          <p:cNvPr id="18463" name="TextBox 32"/>
          <p:cNvSpPr txBox="1">
            <a:spLocks noChangeArrowheads="1"/>
          </p:cNvSpPr>
          <p:nvPr/>
        </p:nvSpPr>
        <p:spPr bwMode="auto">
          <a:xfrm>
            <a:off x="2895600" y="5867400"/>
            <a:ext cx="2895600" cy="338138"/>
          </a:xfrm>
          <a:prstGeom prst="rect">
            <a:avLst/>
          </a:prstGeom>
          <a:noFill/>
          <a:ln w="9525">
            <a:noFill/>
            <a:miter lim="800000"/>
            <a:headEnd/>
            <a:tailEnd/>
          </a:ln>
        </p:spPr>
        <p:txBody>
          <a:bodyPr>
            <a:spAutoFit/>
          </a:bodyPr>
          <a:lstStyle/>
          <a:p>
            <a:pPr algn="ctr"/>
            <a:r>
              <a:rPr lang="en-US" sz="1600" b="1">
                <a:solidFill>
                  <a:schemeClr val="bg2"/>
                </a:solidFill>
              </a:rPr>
              <a:t>Operating Principles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2"/>
          <p:cNvSpPr txBox="1">
            <a:spLocks noChangeArrowheads="1"/>
          </p:cNvSpPr>
          <p:nvPr/>
        </p:nvSpPr>
        <p:spPr bwMode="auto">
          <a:xfrm>
            <a:off x="2514600" y="5791200"/>
            <a:ext cx="755650" cy="784225"/>
          </a:xfrm>
          <a:prstGeom prst="rect">
            <a:avLst/>
          </a:prstGeom>
          <a:noFill/>
          <a:ln w="9525">
            <a:noFill/>
            <a:miter lim="800000"/>
            <a:headEnd/>
            <a:tailEnd/>
          </a:ln>
        </p:spPr>
        <p:txBody>
          <a:bodyPr>
            <a:spAutoFit/>
          </a:bodyPr>
          <a:lstStyle/>
          <a:p>
            <a:r>
              <a:rPr lang="en-US" sz="900" b="1">
                <a:solidFill>
                  <a:srgbClr val="000000"/>
                </a:solidFill>
              </a:rPr>
              <a:t>- Teachers</a:t>
            </a:r>
          </a:p>
          <a:p>
            <a:endParaRPr lang="en-US" sz="900" b="1">
              <a:solidFill>
                <a:srgbClr val="000000"/>
              </a:solidFill>
            </a:endParaRPr>
          </a:p>
          <a:p>
            <a:r>
              <a:rPr lang="en-US" sz="900" b="1">
                <a:solidFill>
                  <a:srgbClr val="000000"/>
                </a:solidFill>
              </a:rPr>
              <a:t>- Faculty</a:t>
            </a:r>
          </a:p>
          <a:p>
            <a:endParaRPr lang="en-US" sz="900" b="1">
              <a:solidFill>
                <a:srgbClr val="000000"/>
              </a:solidFill>
            </a:endParaRPr>
          </a:p>
          <a:p>
            <a:r>
              <a:rPr lang="en-US" sz="900" b="1">
                <a:solidFill>
                  <a:srgbClr val="000000"/>
                </a:solidFill>
              </a:rPr>
              <a:t>- Students</a:t>
            </a:r>
          </a:p>
        </p:txBody>
      </p:sp>
      <p:sp>
        <p:nvSpPr>
          <p:cNvPr id="19459" name="Text Box 15"/>
          <p:cNvSpPr txBox="1">
            <a:spLocks noChangeArrowheads="1"/>
          </p:cNvSpPr>
          <p:nvPr/>
        </p:nvSpPr>
        <p:spPr bwMode="auto">
          <a:xfrm>
            <a:off x="8229600" y="6638925"/>
            <a:ext cx="527050" cy="214313"/>
          </a:xfrm>
          <a:prstGeom prst="rect">
            <a:avLst/>
          </a:prstGeom>
          <a:noFill/>
          <a:ln w="9525">
            <a:noFill/>
            <a:miter lim="800000"/>
            <a:headEnd/>
            <a:tailEnd/>
          </a:ln>
        </p:spPr>
        <p:txBody>
          <a:bodyPr wrap="none">
            <a:spAutoFit/>
          </a:bodyPr>
          <a:lstStyle/>
          <a:p>
            <a:r>
              <a:rPr lang="en-US" sz="800">
                <a:solidFill>
                  <a:srgbClr val="2F8B20"/>
                </a:solidFill>
              </a:rPr>
              <a:t>3/30/03</a:t>
            </a:r>
          </a:p>
        </p:txBody>
      </p:sp>
      <p:sp>
        <p:nvSpPr>
          <p:cNvPr id="19460" name="Text Box 16"/>
          <p:cNvSpPr txBox="1">
            <a:spLocks noChangeArrowheads="1"/>
          </p:cNvSpPr>
          <p:nvPr/>
        </p:nvSpPr>
        <p:spPr bwMode="auto">
          <a:xfrm>
            <a:off x="3505200" y="5943600"/>
            <a:ext cx="2311400" cy="600075"/>
          </a:xfrm>
          <a:prstGeom prst="rect">
            <a:avLst/>
          </a:prstGeom>
          <a:noFill/>
          <a:ln w="9525">
            <a:noFill/>
            <a:miter lim="800000"/>
            <a:headEnd/>
            <a:tailEnd/>
          </a:ln>
        </p:spPr>
        <p:txBody>
          <a:bodyPr>
            <a:spAutoFit/>
          </a:bodyPr>
          <a:lstStyle/>
          <a:p>
            <a:r>
              <a:rPr lang="en-US" sz="900" b="1">
                <a:solidFill>
                  <a:schemeClr val="bg2"/>
                </a:solidFill>
              </a:rPr>
              <a:t>- NASA Education Programs</a:t>
            </a:r>
          </a:p>
          <a:p>
            <a:endParaRPr lang="en-US" sz="900" b="1">
              <a:solidFill>
                <a:schemeClr val="bg2"/>
              </a:solidFill>
            </a:endParaRPr>
          </a:p>
          <a:p>
            <a:endParaRPr lang="en-US" sz="900" b="1">
              <a:solidFill>
                <a:schemeClr val="bg2"/>
              </a:solidFill>
            </a:endParaRPr>
          </a:p>
          <a:p>
            <a:pPr>
              <a:lnSpc>
                <a:spcPct val="60000"/>
              </a:lnSpc>
            </a:pPr>
            <a:r>
              <a:rPr lang="en-US" sz="900" b="1">
                <a:solidFill>
                  <a:schemeClr val="bg2"/>
                </a:solidFill>
              </a:rPr>
              <a:t>- NASA Career related decisions</a:t>
            </a:r>
          </a:p>
        </p:txBody>
      </p:sp>
      <p:sp>
        <p:nvSpPr>
          <p:cNvPr id="19461" name="Title 1"/>
          <p:cNvSpPr txBox="1">
            <a:spLocks/>
          </p:cNvSpPr>
          <p:nvPr/>
        </p:nvSpPr>
        <p:spPr bwMode="auto">
          <a:xfrm>
            <a:off x="0" y="152400"/>
            <a:ext cx="6248400" cy="749300"/>
          </a:xfrm>
          <a:prstGeom prst="rect">
            <a:avLst/>
          </a:prstGeom>
          <a:noFill/>
          <a:ln w="9525">
            <a:noFill/>
            <a:miter lim="800000"/>
            <a:headEnd/>
            <a:tailEnd/>
          </a:ln>
        </p:spPr>
        <p:txBody>
          <a:bodyPr anchor="ctr"/>
          <a:lstStyle/>
          <a:p>
            <a:pPr algn="ctr" eaLnBrk="0" hangingPunct="0"/>
            <a:r>
              <a:rPr lang="en-US" sz="2500" b="1">
                <a:solidFill>
                  <a:srgbClr val="00B0F0"/>
                </a:solidFill>
                <a:ea typeface="ヒラギノ角ゴ Pro W3" charset="-128"/>
              </a:rPr>
              <a:t>NASA STEM Education Ecosystem </a:t>
            </a:r>
          </a:p>
        </p:txBody>
      </p:sp>
      <p:pic>
        <p:nvPicPr>
          <p:cNvPr id="19462" name="Picture 19"/>
          <p:cNvPicPr>
            <a:picLocks noChangeAspect="1" noChangeArrowheads="1"/>
          </p:cNvPicPr>
          <p:nvPr/>
        </p:nvPicPr>
        <p:blipFill>
          <a:blip r:embed="rId3" cstate="print"/>
          <a:srcRect/>
          <a:stretch>
            <a:fillRect/>
          </a:stretch>
        </p:blipFill>
        <p:spPr bwMode="auto">
          <a:xfrm>
            <a:off x="-42863" y="0"/>
            <a:ext cx="9186863" cy="6858000"/>
          </a:xfrm>
          <a:prstGeom prst="rect">
            <a:avLst/>
          </a:prstGeom>
          <a:noFill/>
          <a:ln w="9525">
            <a:noFill/>
            <a:miter lim="800000"/>
            <a:headEnd/>
            <a:tailEnd/>
          </a:ln>
        </p:spPr>
      </p:pic>
      <p:sp>
        <p:nvSpPr>
          <p:cNvPr id="7" name="TextBox 6"/>
          <p:cNvSpPr txBox="1"/>
          <p:nvPr/>
        </p:nvSpPr>
        <p:spPr>
          <a:xfrm>
            <a:off x="8153400" y="2362200"/>
            <a:ext cx="990600" cy="646113"/>
          </a:xfrm>
          <a:prstGeom prst="rect">
            <a:avLst/>
          </a:prstGeom>
          <a:noFill/>
        </p:spPr>
        <p:txBody>
          <a:bodyPr>
            <a:spAutoFit/>
          </a:bodyPr>
          <a:lstStyle/>
          <a:p>
            <a:pPr>
              <a:defRPr/>
            </a:pPr>
            <a:r>
              <a:rPr lang="en-US" sz="1200" b="1" dirty="0">
                <a:solidFill>
                  <a:schemeClr val="bg2">
                    <a:lumMod val="85000"/>
                    <a:lumOff val="15000"/>
                  </a:schemeClr>
                </a:solidFill>
              </a:rPr>
              <a:t>DOE, NSF, NIH, OSTP, </a:t>
            </a:r>
          </a:p>
          <a:p>
            <a:pPr>
              <a:defRPr/>
            </a:pPr>
            <a:r>
              <a:rPr lang="en-US" sz="1200" b="1" dirty="0">
                <a:solidFill>
                  <a:schemeClr val="bg2">
                    <a:lumMod val="85000"/>
                    <a:lumOff val="15000"/>
                  </a:schemeClr>
                </a:solidFill>
              </a:rPr>
              <a:t>USDA</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ar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art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Earth 1">
        <a:dk1>
          <a:srgbClr val="505050"/>
        </a:dk1>
        <a:lt1>
          <a:srgbClr val="FAF5C8"/>
        </a:lt1>
        <a:dk2>
          <a:srgbClr val="000000"/>
        </a:dk2>
        <a:lt2>
          <a:srgbClr val="B4E6FA"/>
        </a:lt2>
        <a:accent1>
          <a:srgbClr val="966432"/>
        </a:accent1>
        <a:accent2>
          <a:srgbClr val="78A0FF"/>
        </a:accent2>
        <a:accent3>
          <a:srgbClr val="AAAAAA"/>
        </a:accent3>
        <a:accent4>
          <a:srgbClr val="D6D1AA"/>
        </a:accent4>
        <a:accent5>
          <a:srgbClr val="C9B8AD"/>
        </a:accent5>
        <a:accent6>
          <a:srgbClr val="6C91E7"/>
        </a:accent6>
        <a:hlink>
          <a:srgbClr val="FAFA46"/>
        </a:hlink>
        <a:folHlink>
          <a:srgbClr val="28FA5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10771</TotalTime>
  <Words>3060</Words>
  <Application>Microsoft Macintosh PowerPoint</Application>
  <PresentationFormat>On-screen Show (4:3)</PresentationFormat>
  <Paragraphs>323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Earth</vt:lpstr>
      <vt:lpstr>MIAC and NASA Education   Benita P. Bell    </vt:lpstr>
      <vt:lpstr>A TEAM APPROACH</vt:lpstr>
      <vt:lpstr>MIAC Vision Statement</vt:lpstr>
      <vt:lpstr>PowerPoint Presentation</vt:lpstr>
      <vt:lpstr>MIAC is unique! </vt:lpstr>
      <vt:lpstr>MIAC as a virtual collaboration of MSI’s strengthens the NASA Education mission through its interdisciplinary core focus   MIAC is the  ideal  Partnership Development model to engage underrepresented communities in STEM MIAC researchers  have demonstrated successful research outcomes(publications, new laboratories, student training, etc)  MIAC and NASA Education initiatives will strengthen STEM literacy  MIAC offers cultural and research diversity to enhance OE existing initiatives    </vt:lpstr>
      <vt:lpstr>MIAC and NASA Education : Why Partner?</vt:lpstr>
      <vt:lpstr>STEM Education Framework</vt:lpstr>
      <vt:lpstr>PowerPoint Presentation</vt:lpstr>
      <vt:lpstr>STEM EDUCATION Portfolio Priorities</vt:lpstr>
      <vt:lpstr>PowerPoint Presentation</vt:lpstr>
      <vt:lpstr>PowerPoint Presentation</vt:lpstr>
      <vt:lpstr>STEM Partnerships…Reaching Learners, Educators and Institutions</vt:lpstr>
      <vt:lpstr>PowerPoint Presentation</vt:lpstr>
      <vt:lpstr>PowerPoint Presentation</vt:lpstr>
      <vt:lpstr>PowerPoint Presentation</vt:lpstr>
      <vt:lpstr>Looking Towards the Future: Opportunities for the  Next Generation </vt:lpstr>
      <vt:lpstr>Minority University Research and Education Programs (MUREP)  </vt:lpstr>
      <vt:lpstr>What is MUREP?</vt:lpstr>
      <vt:lpstr>Opportunities for MIAC involvement Current MUREP Projects</vt:lpstr>
      <vt:lpstr>PowerPoint Presentation</vt:lpstr>
      <vt:lpstr>PowerPoint Presentation</vt:lpstr>
      <vt:lpstr>PowerPoint Presentation</vt:lpstr>
      <vt:lpstr>PowerPoint Presentation</vt:lpstr>
      <vt:lpstr>SUMMARY MIAC and NASA Education  </vt:lpstr>
      <vt:lpstr>Summary</vt:lpstr>
      <vt:lpstr>PowerPoint Presentation</vt:lpstr>
      <vt:lpstr>THANK YOU MIAC  MEMBERS for 10 years of  your commitment to inspire</vt:lpstr>
      <vt:lpstr>What are Minority Institutions?</vt:lpstr>
      <vt:lpstr>What are the Federal Mandates?</vt:lpstr>
    </vt:vector>
  </TitlesOfParts>
  <Company>NASA/ODIN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mrcherry</dc:creator>
  <cp:lastModifiedBy>Todd Gary</cp:lastModifiedBy>
  <cp:revision>866</cp:revision>
  <cp:lastPrinted>2012-04-03T21:31:02Z</cp:lastPrinted>
  <dcterms:created xsi:type="dcterms:W3CDTF">2012-03-19T19:52:57Z</dcterms:created>
  <dcterms:modified xsi:type="dcterms:W3CDTF">2013-10-23T14:21:51Z</dcterms:modified>
</cp:coreProperties>
</file>